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71" r:id="rId10"/>
    <p:sldId id="270" r:id="rId11"/>
    <p:sldId id="272" r:id="rId12"/>
    <p:sldId id="273" r:id="rId13"/>
    <p:sldId id="274" r:id="rId14"/>
    <p:sldId id="262" r:id="rId15"/>
    <p:sldId id="263" r:id="rId16"/>
    <p:sldId id="264" r:id="rId17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3" d="100"/>
          <a:sy n="33" d="100"/>
        </p:scale>
        <p:origin x="1536" y="46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9524"/>
            <a:ext cx="18278474" cy="10277471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2409824" cy="3028950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9849" y="10725"/>
            <a:ext cx="6926580" cy="457834"/>
          </a:xfrm>
          <a:custGeom>
            <a:avLst/>
            <a:gdLst/>
            <a:ahLst/>
            <a:cxnLst/>
            <a:rect l="l" t="t" r="r" b="b"/>
            <a:pathLst>
              <a:path w="6926580" h="457834">
                <a:moveTo>
                  <a:pt x="0" y="259584"/>
                </a:moveTo>
                <a:lnTo>
                  <a:pt x="0" y="457262"/>
                </a:lnTo>
                <a:lnTo>
                  <a:pt x="996140" y="457262"/>
                </a:lnTo>
                <a:lnTo>
                  <a:pt x="1182920" y="267520"/>
                </a:lnTo>
                <a:lnTo>
                  <a:pt x="828073" y="267520"/>
                </a:lnTo>
                <a:lnTo>
                  <a:pt x="0" y="259584"/>
                </a:lnTo>
                <a:close/>
              </a:path>
              <a:path w="6926580" h="457834">
                <a:moveTo>
                  <a:pt x="5614231" y="0"/>
                </a:moveTo>
                <a:lnTo>
                  <a:pt x="1624527" y="0"/>
                </a:lnTo>
                <a:lnTo>
                  <a:pt x="1174440" y="457262"/>
                </a:lnTo>
                <a:lnTo>
                  <a:pt x="1696574" y="457262"/>
                </a:lnTo>
                <a:lnTo>
                  <a:pt x="2061969" y="70010"/>
                </a:lnTo>
                <a:lnTo>
                  <a:pt x="5544042" y="70010"/>
                </a:lnTo>
                <a:lnTo>
                  <a:pt x="5614231" y="0"/>
                </a:lnTo>
                <a:close/>
              </a:path>
              <a:path w="6926580" h="457834">
                <a:moveTo>
                  <a:pt x="2427341" y="128908"/>
                </a:moveTo>
                <a:lnTo>
                  <a:pt x="2117569" y="128908"/>
                </a:lnTo>
                <a:lnTo>
                  <a:pt x="1807749" y="457262"/>
                </a:lnTo>
                <a:lnTo>
                  <a:pt x="2117569" y="457262"/>
                </a:lnTo>
                <a:lnTo>
                  <a:pt x="2427341" y="128908"/>
                </a:lnTo>
                <a:close/>
              </a:path>
              <a:path w="6926580" h="457834">
                <a:moveTo>
                  <a:pt x="2839103" y="128908"/>
                </a:moveTo>
                <a:lnTo>
                  <a:pt x="2529185" y="128908"/>
                </a:lnTo>
                <a:lnTo>
                  <a:pt x="2219413" y="457262"/>
                </a:lnTo>
                <a:lnTo>
                  <a:pt x="2529185" y="457262"/>
                </a:lnTo>
                <a:lnTo>
                  <a:pt x="2839103" y="128908"/>
                </a:lnTo>
                <a:close/>
              </a:path>
              <a:path w="6926580" h="457834">
                <a:moveTo>
                  <a:pt x="3250864" y="128908"/>
                </a:moveTo>
                <a:lnTo>
                  <a:pt x="2940947" y="128908"/>
                </a:lnTo>
                <a:lnTo>
                  <a:pt x="2631273" y="457262"/>
                </a:lnTo>
                <a:lnTo>
                  <a:pt x="2940947" y="457262"/>
                </a:lnTo>
                <a:lnTo>
                  <a:pt x="3250864" y="128908"/>
                </a:lnTo>
                <a:close/>
              </a:path>
              <a:path w="6926580" h="457834">
                <a:moveTo>
                  <a:pt x="5726795" y="358335"/>
                </a:moveTo>
                <a:lnTo>
                  <a:pt x="3193364" y="358335"/>
                </a:lnTo>
                <a:lnTo>
                  <a:pt x="3094931" y="456381"/>
                </a:lnTo>
                <a:lnTo>
                  <a:pt x="5628362" y="456381"/>
                </a:lnTo>
                <a:lnTo>
                  <a:pt x="5726795" y="358335"/>
                </a:lnTo>
                <a:close/>
              </a:path>
              <a:path w="6926580" h="457834">
                <a:moveTo>
                  <a:pt x="1303573" y="144955"/>
                </a:moveTo>
                <a:lnTo>
                  <a:pt x="946948" y="144955"/>
                </a:lnTo>
                <a:lnTo>
                  <a:pt x="828073" y="267520"/>
                </a:lnTo>
                <a:lnTo>
                  <a:pt x="1182920" y="267520"/>
                </a:lnTo>
                <a:lnTo>
                  <a:pt x="1303573" y="144955"/>
                </a:lnTo>
                <a:close/>
              </a:path>
              <a:path w="6926580" h="457834">
                <a:moveTo>
                  <a:pt x="5927559" y="130670"/>
                </a:moveTo>
                <a:lnTo>
                  <a:pt x="3394128" y="130670"/>
                </a:lnTo>
                <a:lnTo>
                  <a:pt x="3295939" y="228732"/>
                </a:lnTo>
                <a:lnTo>
                  <a:pt x="5829370" y="228732"/>
                </a:lnTo>
                <a:lnTo>
                  <a:pt x="5927559" y="130670"/>
                </a:lnTo>
                <a:close/>
              </a:path>
              <a:path w="6926580" h="457834">
                <a:moveTo>
                  <a:pt x="5544042" y="70010"/>
                </a:moveTo>
                <a:lnTo>
                  <a:pt x="2061969" y="70010"/>
                </a:lnTo>
                <a:lnTo>
                  <a:pt x="5534315" y="79713"/>
                </a:lnTo>
                <a:lnTo>
                  <a:pt x="5544042" y="70010"/>
                </a:lnTo>
                <a:close/>
              </a:path>
              <a:path w="6926580" h="457834">
                <a:moveTo>
                  <a:pt x="6054986" y="187"/>
                </a:moveTo>
                <a:lnTo>
                  <a:pt x="5720948" y="187"/>
                </a:lnTo>
                <a:lnTo>
                  <a:pt x="5640788" y="79008"/>
                </a:lnTo>
                <a:lnTo>
                  <a:pt x="5975070" y="79008"/>
                </a:lnTo>
                <a:lnTo>
                  <a:pt x="6054986" y="187"/>
                </a:lnTo>
                <a:close/>
              </a:path>
              <a:path w="6926580" h="457834">
                <a:moveTo>
                  <a:pt x="6495742" y="187"/>
                </a:moveTo>
                <a:lnTo>
                  <a:pt x="6161459" y="187"/>
                </a:lnTo>
                <a:lnTo>
                  <a:pt x="6081544" y="79008"/>
                </a:lnTo>
                <a:lnTo>
                  <a:pt x="6415826" y="79008"/>
                </a:lnTo>
                <a:lnTo>
                  <a:pt x="6495742" y="187"/>
                </a:lnTo>
                <a:close/>
              </a:path>
              <a:path w="6926580" h="457834">
                <a:moveTo>
                  <a:pt x="6926264" y="187"/>
                </a:moveTo>
                <a:lnTo>
                  <a:pt x="6591982" y="187"/>
                </a:lnTo>
                <a:lnTo>
                  <a:pt x="6512066" y="79008"/>
                </a:lnTo>
                <a:lnTo>
                  <a:pt x="6846348" y="79008"/>
                </a:lnTo>
                <a:lnTo>
                  <a:pt x="6926264" y="187"/>
                </a:lnTo>
                <a:close/>
              </a:path>
            </a:pathLst>
          </a:custGeom>
          <a:solidFill>
            <a:srgbClr val="00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1353812" y="9793892"/>
            <a:ext cx="6923405" cy="483870"/>
          </a:xfrm>
          <a:custGeom>
            <a:avLst/>
            <a:gdLst/>
            <a:ahLst/>
            <a:cxnLst/>
            <a:rect l="l" t="t" r="r" b="b"/>
            <a:pathLst>
              <a:path w="6923405" h="483870">
                <a:moveTo>
                  <a:pt x="2119131" y="307805"/>
                </a:moveTo>
                <a:lnTo>
                  <a:pt x="1017959" y="307805"/>
                </a:lnTo>
                <a:lnTo>
                  <a:pt x="1196126" y="483647"/>
                </a:lnTo>
                <a:lnTo>
                  <a:pt x="2297299" y="483647"/>
                </a:lnTo>
                <a:lnTo>
                  <a:pt x="2119131" y="307805"/>
                </a:lnTo>
                <a:close/>
              </a:path>
              <a:path w="6923405" h="483870">
                <a:moveTo>
                  <a:pt x="3366302" y="307805"/>
                </a:moveTo>
                <a:lnTo>
                  <a:pt x="2265155" y="307805"/>
                </a:lnTo>
                <a:lnTo>
                  <a:pt x="2443323" y="483647"/>
                </a:lnTo>
                <a:lnTo>
                  <a:pt x="3544443" y="483647"/>
                </a:lnTo>
                <a:lnTo>
                  <a:pt x="3366302" y="307805"/>
                </a:lnTo>
                <a:close/>
              </a:path>
              <a:path w="6923405" h="483870">
                <a:moveTo>
                  <a:pt x="4613290" y="307805"/>
                </a:moveTo>
                <a:lnTo>
                  <a:pt x="3512195" y="307805"/>
                </a:lnTo>
                <a:lnTo>
                  <a:pt x="3690337" y="483647"/>
                </a:lnTo>
                <a:lnTo>
                  <a:pt x="4791431" y="483647"/>
                </a:lnTo>
                <a:lnTo>
                  <a:pt x="4613290" y="307805"/>
                </a:lnTo>
                <a:close/>
              </a:path>
              <a:path w="6923405" h="483870">
                <a:moveTo>
                  <a:pt x="4964933" y="202885"/>
                </a:moveTo>
                <a:lnTo>
                  <a:pt x="4627073" y="202885"/>
                </a:lnTo>
                <a:lnTo>
                  <a:pt x="4901436" y="475061"/>
                </a:lnTo>
                <a:lnTo>
                  <a:pt x="6367655" y="475061"/>
                </a:lnTo>
                <a:lnTo>
                  <a:pt x="6259855" y="358020"/>
                </a:lnTo>
                <a:lnTo>
                  <a:pt x="5119887" y="358020"/>
                </a:lnTo>
                <a:lnTo>
                  <a:pt x="4964933" y="202885"/>
                </a:lnTo>
                <a:close/>
              </a:path>
              <a:path w="6923405" h="483870">
                <a:moveTo>
                  <a:pt x="6465697" y="194692"/>
                </a:moveTo>
                <a:lnTo>
                  <a:pt x="6232163" y="194692"/>
                </a:lnTo>
                <a:lnTo>
                  <a:pt x="6448274" y="408232"/>
                </a:lnTo>
                <a:lnTo>
                  <a:pt x="6910140" y="408232"/>
                </a:lnTo>
                <a:lnTo>
                  <a:pt x="6910140" y="301460"/>
                </a:lnTo>
                <a:lnTo>
                  <a:pt x="6571022" y="301460"/>
                </a:lnTo>
                <a:lnTo>
                  <a:pt x="6465697" y="194692"/>
                </a:lnTo>
                <a:close/>
              </a:path>
              <a:path w="6923405" h="483870">
                <a:moveTo>
                  <a:pt x="6254009" y="351672"/>
                </a:moveTo>
                <a:lnTo>
                  <a:pt x="5119887" y="358020"/>
                </a:lnTo>
                <a:lnTo>
                  <a:pt x="6259855" y="358020"/>
                </a:lnTo>
                <a:lnTo>
                  <a:pt x="6254009" y="351672"/>
                </a:lnTo>
                <a:close/>
              </a:path>
              <a:path w="6923405" h="483870">
                <a:moveTo>
                  <a:pt x="3861976" y="103771"/>
                </a:moveTo>
                <a:lnTo>
                  <a:pt x="103705" y="103771"/>
                </a:lnTo>
                <a:lnTo>
                  <a:pt x="0" y="220816"/>
                </a:lnTo>
                <a:lnTo>
                  <a:pt x="3977703" y="221936"/>
                </a:lnTo>
                <a:lnTo>
                  <a:pt x="3861976" y="103771"/>
                </a:lnTo>
                <a:close/>
              </a:path>
              <a:path w="6923405" h="483870">
                <a:moveTo>
                  <a:pt x="6923403" y="0"/>
                </a:moveTo>
                <a:lnTo>
                  <a:pt x="5958840" y="0"/>
                </a:lnTo>
                <a:lnTo>
                  <a:pt x="5742470" y="213544"/>
                </a:lnTo>
                <a:lnTo>
                  <a:pt x="5976264" y="213544"/>
                </a:lnTo>
                <a:lnTo>
                  <a:pt x="6081589" y="106759"/>
                </a:lnTo>
                <a:lnTo>
                  <a:pt x="6923403" y="106759"/>
                </a:lnTo>
                <a:lnTo>
                  <a:pt x="6923403" y="0"/>
                </a:lnTo>
                <a:close/>
              </a:path>
              <a:path w="6923405" h="483870">
                <a:moveTo>
                  <a:pt x="4781288" y="19026"/>
                </a:moveTo>
                <a:lnTo>
                  <a:pt x="3859375" y="19026"/>
                </a:lnTo>
                <a:lnTo>
                  <a:pt x="4058061" y="205127"/>
                </a:lnTo>
                <a:lnTo>
                  <a:pt x="4964933" y="202885"/>
                </a:lnTo>
                <a:lnTo>
                  <a:pt x="4781288" y="19026"/>
                </a:lnTo>
                <a:close/>
              </a:path>
            </a:pathLst>
          </a:custGeom>
          <a:solidFill>
            <a:srgbClr val="00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249650" y="0"/>
            <a:ext cx="2038350" cy="2038350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09625" y="2838450"/>
            <a:ext cx="15354300" cy="535305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7999" cy="1027747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67376" y="483552"/>
            <a:ext cx="8419465" cy="6661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755765" y="2821876"/>
            <a:ext cx="10837544" cy="58839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4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20.jpg"/><Relationship Id="rId7" Type="http://schemas.openxmlformats.org/officeDocument/2006/relationships/image" Target="../media/image23.png"/><Relationship Id="rId12" Type="http://schemas.openxmlformats.org/officeDocument/2006/relationships/image" Target="../media/image28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jpg"/><Relationship Id="rId10" Type="http://schemas.openxmlformats.org/officeDocument/2006/relationships/image" Target="../media/image26.png"/><Relationship Id="rId4" Type="http://schemas.openxmlformats.org/officeDocument/2006/relationships/image" Target="../media/image4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26585" y="1954466"/>
            <a:ext cx="10443210" cy="12496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8000" spc="2385" dirty="0">
                <a:solidFill>
                  <a:srgbClr val="FF04CE"/>
                </a:solidFill>
              </a:rPr>
              <a:t>Hack4soc</a:t>
            </a:r>
            <a:r>
              <a:rPr sz="8000" spc="-930" dirty="0">
                <a:solidFill>
                  <a:srgbClr val="FF04CE"/>
                </a:solidFill>
              </a:rPr>
              <a:t> </a:t>
            </a:r>
            <a:r>
              <a:rPr sz="8000" spc="905" dirty="0">
                <a:solidFill>
                  <a:srgbClr val="FF04CE"/>
                </a:solidFill>
              </a:rPr>
              <a:t>2.0</a:t>
            </a:r>
            <a:endParaRPr sz="8000"/>
          </a:p>
        </p:txBody>
      </p:sp>
      <p:sp>
        <p:nvSpPr>
          <p:cNvPr id="4" name="object 4"/>
          <p:cNvSpPr txBox="1"/>
          <p:nvPr/>
        </p:nvSpPr>
        <p:spPr>
          <a:xfrm>
            <a:off x="8270493" y="6178296"/>
            <a:ext cx="1760220" cy="2425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spc="434" dirty="0">
                <a:solidFill>
                  <a:srgbClr val="FFFFFF"/>
                </a:solidFill>
                <a:latin typeface="Arial MT"/>
                <a:cs typeface="Arial MT"/>
              </a:rPr>
              <a:t>POWERED</a:t>
            </a:r>
            <a:r>
              <a:rPr sz="1400" spc="1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420" dirty="0">
                <a:solidFill>
                  <a:srgbClr val="FFFFFF"/>
                </a:solidFill>
                <a:latin typeface="Arial MT"/>
                <a:cs typeface="Arial MT"/>
              </a:rPr>
              <a:t>BY</a:t>
            </a:r>
            <a:endParaRPr sz="1400">
              <a:latin typeface="Arial MT"/>
              <a:cs typeface="Arial MT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428875" y="590550"/>
            <a:ext cx="1781175" cy="323850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85775" y="114300"/>
            <a:ext cx="885825" cy="885825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607819" y="276288"/>
            <a:ext cx="2467610" cy="277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b="1" spc="-65" dirty="0">
                <a:solidFill>
                  <a:srgbClr val="FFFFFF"/>
                </a:solidFill>
                <a:latin typeface="Tahoma"/>
                <a:cs typeface="Tahoma"/>
              </a:rPr>
              <a:t>RV</a:t>
            </a:r>
            <a:r>
              <a:rPr sz="1650" b="1" spc="-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650" b="1" spc="-90" dirty="0">
                <a:solidFill>
                  <a:srgbClr val="FFFFFF"/>
                </a:solidFill>
                <a:latin typeface="Tahoma"/>
                <a:cs typeface="Tahoma"/>
              </a:rPr>
              <a:t>College</a:t>
            </a:r>
            <a:r>
              <a:rPr sz="1650" b="1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650" b="1" spc="-45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1650" b="1" spc="-1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650" b="1" spc="-105" dirty="0">
                <a:solidFill>
                  <a:srgbClr val="FFFFFF"/>
                </a:solidFill>
                <a:latin typeface="Tahoma"/>
                <a:cs typeface="Tahoma"/>
              </a:rPr>
              <a:t>Engineering</a:t>
            </a:r>
            <a:endParaRPr sz="1650">
              <a:latin typeface="Tahoma"/>
              <a:cs typeface="Tahoma"/>
            </a:endParaRPr>
          </a:p>
        </p:txBody>
      </p:sp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772275" y="38100"/>
            <a:ext cx="2047875" cy="923925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572750" y="304800"/>
            <a:ext cx="3581400" cy="657225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4811375" y="114300"/>
            <a:ext cx="3162300" cy="1038225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2352675"/>
            <a:ext cx="2266950" cy="5229225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0" y="8610600"/>
            <a:ext cx="161925" cy="1676398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16021050" y="2524125"/>
            <a:ext cx="2266950" cy="5238750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7724775" y="3400425"/>
            <a:ext cx="2838450" cy="2828925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7962900" y="6648450"/>
            <a:ext cx="2371725" cy="8953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377126-2E0B-7156-6960-01327BC08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BF150-1D28-15D2-D64F-38AE92902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Features we couldn’t add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3D7C3-5A2D-1F7E-227F-E8BB032FAE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5900"/>
            <a:ext cx="16916400" cy="4062651"/>
          </a:xfrm>
        </p:spPr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1</a:t>
            </a:r>
            <a:r>
              <a:rPr lang="en-IN" dirty="0"/>
              <a:t>.Image comparison through ratios  of x and y axis using coordinates and threshold setting greater than or equal to 0.8 means accurate 1 means perfect less then 0.8 to 0.4 is reverification and less than 0.4 is reject.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>
                <a:solidFill>
                  <a:srgbClr val="FF0000"/>
                </a:solidFill>
              </a:rPr>
              <a:t>2</a:t>
            </a:r>
            <a:r>
              <a:rPr lang="en-IN" dirty="0"/>
              <a:t>.Ml model dataset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>
                <a:solidFill>
                  <a:srgbClr val="FF0000"/>
                </a:solidFill>
              </a:rPr>
              <a:t>3</a:t>
            </a:r>
            <a:r>
              <a:rPr lang="en-IN" dirty="0"/>
              <a:t>.End to end encryption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8993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0F1384-53CA-0A71-BF8A-AE2B68A19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CAAF-138C-18C4-62D1-4F2710BA0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0" y="483552"/>
            <a:ext cx="9929241" cy="1292662"/>
          </a:xfrm>
        </p:spPr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Features we couldn’t add   </a:t>
            </a:r>
            <a:br>
              <a:rPr lang="en-IN" dirty="0">
                <a:solidFill>
                  <a:srgbClr val="FF0000"/>
                </a:solidFill>
              </a:rPr>
            </a:br>
            <a:r>
              <a:rPr lang="en-IN" dirty="0">
                <a:solidFill>
                  <a:srgbClr val="FF0000"/>
                </a:solidFill>
              </a:rPr>
              <a:t>       database integration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00D7A0-FE21-F109-8122-D1960A7060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821" y="2324100"/>
            <a:ext cx="16446357" cy="698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060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3AAA1-EDEF-5998-344D-0A4427872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400300"/>
            <a:ext cx="16459200" cy="7109639"/>
          </a:xfrm>
        </p:spPr>
        <p:txBody>
          <a:bodyPr/>
          <a:lstStyle/>
          <a:p>
            <a:r>
              <a:rPr lang="en-IN" dirty="0"/>
              <a:t>1.Document storage/management</a:t>
            </a:r>
            <a:br>
              <a:rPr lang="en-IN" dirty="0"/>
            </a:br>
            <a:br>
              <a:rPr lang="en-IN" dirty="0"/>
            </a:br>
            <a:r>
              <a:rPr lang="en-IN" dirty="0"/>
              <a:t>2.person to get registered on software </a:t>
            </a:r>
            <a:br>
              <a:rPr lang="en-IN" dirty="0"/>
            </a:br>
            <a:br>
              <a:rPr lang="en-IN" dirty="0"/>
            </a:br>
            <a:r>
              <a:rPr lang="en-IN" dirty="0"/>
              <a:t>3.sign(user authentication using firebase)</a:t>
            </a:r>
            <a:br>
              <a:rPr lang="en-IN" dirty="0"/>
            </a:br>
            <a:r>
              <a:rPr lang="en-IN" dirty="0"/>
              <a:t>stored in firebase cloud.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9877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BEB2C-329D-7EDA-5140-46F962937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CD383-6B99-C1D7-229E-DE0C51D78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9406"/>
            <a:ext cx="15163800" cy="1292662"/>
          </a:xfrm>
        </p:spPr>
        <p:txBody>
          <a:bodyPr/>
          <a:lstStyle/>
          <a:p>
            <a:r>
              <a:rPr lang="en-IN" dirty="0"/>
              <a:t>Value addition and cost effective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199EE-CB3A-0127-F500-DD3F0FFA8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2821876"/>
            <a:ext cx="16526509" cy="2708434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IN" sz="4400" dirty="0"/>
              <a:t>Saves time.</a:t>
            </a:r>
          </a:p>
          <a:p>
            <a:pPr marL="457200" indent="-457200">
              <a:buAutoNum type="arabicPeriod"/>
            </a:pPr>
            <a:r>
              <a:rPr lang="en-IN" sz="4400" dirty="0"/>
              <a:t>Saves effort</a:t>
            </a:r>
          </a:p>
          <a:p>
            <a:pPr marL="457200" indent="-457200">
              <a:buAutoNum type="arabicPeriod"/>
            </a:pPr>
            <a:r>
              <a:rPr lang="en-IN" sz="4400" dirty="0"/>
              <a:t>User friendly</a:t>
            </a:r>
          </a:p>
          <a:p>
            <a:pPr marL="457200" indent="-457200">
              <a:buAutoNum type="arabicPeriod"/>
            </a:pPr>
            <a:r>
              <a:rPr lang="en-IN" sz="4400" dirty="0"/>
              <a:t>Streamlined document adding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3B0C2-6153-8E6D-18B9-AAD844EE476A}"/>
              </a:ext>
            </a:extLst>
          </p:cNvPr>
          <p:cNvSpPr txBox="1"/>
          <p:nvPr/>
        </p:nvSpPr>
        <p:spPr>
          <a:xfrm>
            <a:off x="4572000" y="4961492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https://devpost.com/softwarehttps://devpost.com/software</a:t>
            </a:r>
          </a:p>
        </p:txBody>
      </p:sp>
    </p:spTree>
    <p:extLst>
      <p:ext uri="{BB962C8B-B14F-4D97-AF65-F5344CB8AC3E}">
        <p14:creationId xmlns:p14="http://schemas.microsoft.com/office/powerpoint/2010/main" val="2412348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849" y="105975"/>
            <a:ext cx="6926580" cy="457834"/>
          </a:xfrm>
          <a:custGeom>
            <a:avLst/>
            <a:gdLst/>
            <a:ahLst/>
            <a:cxnLst/>
            <a:rect l="l" t="t" r="r" b="b"/>
            <a:pathLst>
              <a:path w="6926580" h="457834">
                <a:moveTo>
                  <a:pt x="0" y="259584"/>
                </a:moveTo>
                <a:lnTo>
                  <a:pt x="0" y="457262"/>
                </a:lnTo>
                <a:lnTo>
                  <a:pt x="996140" y="457262"/>
                </a:lnTo>
                <a:lnTo>
                  <a:pt x="1182920" y="267520"/>
                </a:lnTo>
                <a:lnTo>
                  <a:pt x="828073" y="267520"/>
                </a:lnTo>
                <a:lnTo>
                  <a:pt x="0" y="259584"/>
                </a:lnTo>
                <a:close/>
              </a:path>
              <a:path w="6926580" h="457834">
                <a:moveTo>
                  <a:pt x="5614231" y="0"/>
                </a:moveTo>
                <a:lnTo>
                  <a:pt x="1624527" y="0"/>
                </a:lnTo>
                <a:lnTo>
                  <a:pt x="1174440" y="457262"/>
                </a:lnTo>
                <a:lnTo>
                  <a:pt x="1696574" y="457262"/>
                </a:lnTo>
                <a:lnTo>
                  <a:pt x="2061969" y="70010"/>
                </a:lnTo>
                <a:lnTo>
                  <a:pt x="5544042" y="70010"/>
                </a:lnTo>
                <a:lnTo>
                  <a:pt x="5614231" y="0"/>
                </a:lnTo>
                <a:close/>
              </a:path>
              <a:path w="6926580" h="457834">
                <a:moveTo>
                  <a:pt x="2427341" y="128908"/>
                </a:moveTo>
                <a:lnTo>
                  <a:pt x="2117569" y="128908"/>
                </a:lnTo>
                <a:lnTo>
                  <a:pt x="1807749" y="457262"/>
                </a:lnTo>
                <a:lnTo>
                  <a:pt x="2117569" y="457262"/>
                </a:lnTo>
                <a:lnTo>
                  <a:pt x="2427341" y="128908"/>
                </a:lnTo>
                <a:close/>
              </a:path>
              <a:path w="6926580" h="457834">
                <a:moveTo>
                  <a:pt x="2839103" y="128908"/>
                </a:moveTo>
                <a:lnTo>
                  <a:pt x="2529185" y="128908"/>
                </a:lnTo>
                <a:lnTo>
                  <a:pt x="2219413" y="457262"/>
                </a:lnTo>
                <a:lnTo>
                  <a:pt x="2529185" y="457262"/>
                </a:lnTo>
                <a:lnTo>
                  <a:pt x="2839103" y="128908"/>
                </a:lnTo>
                <a:close/>
              </a:path>
              <a:path w="6926580" h="457834">
                <a:moveTo>
                  <a:pt x="3250864" y="128908"/>
                </a:moveTo>
                <a:lnTo>
                  <a:pt x="2940947" y="128908"/>
                </a:lnTo>
                <a:lnTo>
                  <a:pt x="2631273" y="457262"/>
                </a:lnTo>
                <a:lnTo>
                  <a:pt x="2940947" y="457262"/>
                </a:lnTo>
                <a:lnTo>
                  <a:pt x="3250864" y="128908"/>
                </a:lnTo>
                <a:close/>
              </a:path>
              <a:path w="6926580" h="457834">
                <a:moveTo>
                  <a:pt x="5726795" y="358335"/>
                </a:moveTo>
                <a:lnTo>
                  <a:pt x="3193364" y="358335"/>
                </a:lnTo>
                <a:lnTo>
                  <a:pt x="3094931" y="456381"/>
                </a:lnTo>
                <a:lnTo>
                  <a:pt x="5628362" y="456381"/>
                </a:lnTo>
                <a:lnTo>
                  <a:pt x="5726795" y="358335"/>
                </a:lnTo>
                <a:close/>
              </a:path>
              <a:path w="6926580" h="457834">
                <a:moveTo>
                  <a:pt x="1303573" y="144955"/>
                </a:moveTo>
                <a:lnTo>
                  <a:pt x="946948" y="144955"/>
                </a:lnTo>
                <a:lnTo>
                  <a:pt x="828073" y="267520"/>
                </a:lnTo>
                <a:lnTo>
                  <a:pt x="1182920" y="267520"/>
                </a:lnTo>
                <a:lnTo>
                  <a:pt x="1303573" y="144955"/>
                </a:lnTo>
                <a:close/>
              </a:path>
              <a:path w="6926580" h="457834">
                <a:moveTo>
                  <a:pt x="5927559" y="130670"/>
                </a:moveTo>
                <a:lnTo>
                  <a:pt x="3394128" y="130670"/>
                </a:lnTo>
                <a:lnTo>
                  <a:pt x="3295939" y="228732"/>
                </a:lnTo>
                <a:lnTo>
                  <a:pt x="5829370" y="228732"/>
                </a:lnTo>
                <a:lnTo>
                  <a:pt x="5927559" y="130670"/>
                </a:lnTo>
                <a:close/>
              </a:path>
              <a:path w="6926580" h="457834">
                <a:moveTo>
                  <a:pt x="5544042" y="70010"/>
                </a:moveTo>
                <a:lnTo>
                  <a:pt x="2061969" y="70010"/>
                </a:lnTo>
                <a:lnTo>
                  <a:pt x="5534315" y="79713"/>
                </a:lnTo>
                <a:lnTo>
                  <a:pt x="5544042" y="70010"/>
                </a:lnTo>
                <a:close/>
              </a:path>
              <a:path w="6926580" h="457834">
                <a:moveTo>
                  <a:pt x="6054986" y="187"/>
                </a:moveTo>
                <a:lnTo>
                  <a:pt x="5720948" y="187"/>
                </a:lnTo>
                <a:lnTo>
                  <a:pt x="5640788" y="79008"/>
                </a:lnTo>
                <a:lnTo>
                  <a:pt x="5975070" y="79008"/>
                </a:lnTo>
                <a:lnTo>
                  <a:pt x="6054986" y="187"/>
                </a:lnTo>
                <a:close/>
              </a:path>
              <a:path w="6926580" h="457834">
                <a:moveTo>
                  <a:pt x="6495742" y="187"/>
                </a:moveTo>
                <a:lnTo>
                  <a:pt x="6161459" y="187"/>
                </a:lnTo>
                <a:lnTo>
                  <a:pt x="6081544" y="79008"/>
                </a:lnTo>
                <a:lnTo>
                  <a:pt x="6415826" y="79008"/>
                </a:lnTo>
                <a:lnTo>
                  <a:pt x="6495742" y="187"/>
                </a:lnTo>
                <a:close/>
              </a:path>
              <a:path w="6926580" h="457834">
                <a:moveTo>
                  <a:pt x="6926264" y="187"/>
                </a:moveTo>
                <a:lnTo>
                  <a:pt x="6591982" y="187"/>
                </a:lnTo>
                <a:lnTo>
                  <a:pt x="6512066" y="79008"/>
                </a:lnTo>
                <a:lnTo>
                  <a:pt x="6846348" y="79008"/>
                </a:lnTo>
                <a:lnTo>
                  <a:pt x="6926264" y="187"/>
                </a:lnTo>
                <a:close/>
              </a:path>
            </a:pathLst>
          </a:custGeom>
          <a:solidFill>
            <a:srgbClr val="00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249650" y="0"/>
            <a:ext cx="2038350" cy="2038350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11353812" y="9793892"/>
            <a:ext cx="6923405" cy="483870"/>
          </a:xfrm>
          <a:custGeom>
            <a:avLst/>
            <a:gdLst/>
            <a:ahLst/>
            <a:cxnLst/>
            <a:rect l="l" t="t" r="r" b="b"/>
            <a:pathLst>
              <a:path w="6923405" h="483870">
                <a:moveTo>
                  <a:pt x="2119131" y="307805"/>
                </a:moveTo>
                <a:lnTo>
                  <a:pt x="1017959" y="307805"/>
                </a:lnTo>
                <a:lnTo>
                  <a:pt x="1196126" y="483647"/>
                </a:lnTo>
                <a:lnTo>
                  <a:pt x="2297299" y="483647"/>
                </a:lnTo>
                <a:lnTo>
                  <a:pt x="2119131" y="307805"/>
                </a:lnTo>
                <a:close/>
              </a:path>
              <a:path w="6923405" h="483870">
                <a:moveTo>
                  <a:pt x="3366302" y="307805"/>
                </a:moveTo>
                <a:lnTo>
                  <a:pt x="2265155" y="307805"/>
                </a:lnTo>
                <a:lnTo>
                  <a:pt x="2443323" y="483647"/>
                </a:lnTo>
                <a:lnTo>
                  <a:pt x="3544443" y="483647"/>
                </a:lnTo>
                <a:lnTo>
                  <a:pt x="3366302" y="307805"/>
                </a:lnTo>
                <a:close/>
              </a:path>
              <a:path w="6923405" h="483870">
                <a:moveTo>
                  <a:pt x="4613290" y="307805"/>
                </a:moveTo>
                <a:lnTo>
                  <a:pt x="3512195" y="307805"/>
                </a:lnTo>
                <a:lnTo>
                  <a:pt x="3690337" y="483647"/>
                </a:lnTo>
                <a:lnTo>
                  <a:pt x="4791431" y="483647"/>
                </a:lnTo>
                <a:lnTo>
                  <a:pt x="4613290" y="307805"/>
                </a:lnTo>
                <a:close/>
              </a:path>
              <a:path w="6923405" h="483870">
                <a:moveTo>
                  <a:pt x="4964933" y="202885"/>
                </a:moveTo>
                <a:lnTo>
                  <a:pt x="4627073" y="202885"/>
                </a:lnTo>
                <a:lnTo>
                  <a:pt x="4901436" y="475061"/>
                </a:lnTo>
                <a:lnTo>
                  <a:pt x="6367655" y="475061"/>
                </a:lnTo>
                <a:lnTo>
                  <a:pt x="6259855" y="358020"/>
                </a:lnTo>
                <a:lnTo>
                  <a:pt x="5119887" y="358020"/>
                </a:lnTo>
                <a:lnTo>
                  <a:pt x="4964933" y="202885"/>
                </a:lnTo>
                <a:close/>
              </a:path>
              <a:path w="6923405" h="483870">
                <a:moveTo>
                  <a:pt x="6465697" y="194692"/>
                </a:moveTo>
                <a:lnTo>
                  <a:pt x="6232163" y="194692"/>
                </a:lnTo>
                <a:lnTo>
                  <a:pt x="6448274" y="408232"/>
                </a:lnTo>
                <a:lnTo>
                  <a:pt x="6910140" y="408232"/>
                </a:lnTo>
                <a:lnTo>
                  <a:pt x="6910140" y="301460"/>
                </a:lnTo>
                <a:lnTo>
                  <a:pt x="6571022" y="301460"/>
                </a:lnTo>
                <a:lnTo>
                  <a:pt x="6465697" y="194692"/>
                </a:lnTo>
                <a:close/>
              </a:path>
              <a:path w="6923405" h="483870">
                <a:moveTo>
                  <a:pt x="6254009" y="351672"/>
                </a:moveTo>
                <a:lnTo>
                  <a:pt x="5119887" y="358020"/>
                </a:lnTo>
                <a:lnTo>
                  <a:pt x="6259855" y="358020"/>
                </a:lnTo>
                <a:lnTo>
                  <a:pt x="6254009" y="351672"/>
                </a:lnTo>
                <a:close/>
              </a:path>
              <a:path w="6923405" h="483870">
                <a:moveTo>
                  <a:pt x="3861976" y="103771"/>
                </a:moveTo>
                <a:lnTo>
                  <a:pt x="103705" y="103771"/>
                </a:lnTo>
                <a:lnTo>
                  <a:pt x="0" y="220816"/>
                </a:lnTo>
                <a:lnTo>
                  <a:pt x="3977703" y="221936"/>
                </a:lnTo>
                <a:lnTo>
                  <a:pt x="3861976" y="103771"/>
                </a:lnTo>
                <a:close/>
              </a:path>
              <a:path w="6923405" h="483870">
                <a:moveTo>
                  <a:pt x="6923403" y="0"/>
                </a:moveTo>
                <a:lnTo>
                  <a:pt x="5958840" y="0"/>
                </a:lnTo>
                <a:lnTo>
                  <a:pt x="5742470" y="213544"/>
                </a:lnTo>
                <a:lnTo>
                  <a:pt x="5976264" y="213544"/>
                </a:lnTo>
                <a:lnTo>
                  <a:pt x="6081589" y="106759"/>
                </a:lnTo>
                <a:lnTo>
                  <a:pt x="6923403" y="106759"/>
                </a:lnTo>
                <a:lnTo>
                  <a:pt x="6923403" y="0"/>
                </a:lnTo>
                <a:close/>
              </a:path>
              <a:path w="6923405" h="483870">
                <a:moveTo>
                  <a:pt x="4781288" y="19026"/>
                </a:moveTo>
                <a:lnTo>
                  <a:pt x="3859375" y="19026"/>
                </a:lnTo>
                <a:lnTo>
                  <a:pt x="4058061" y="205127"/>
                </a:lnTo>
                <a:lnTo>
                  <a:pt x="4964933" y="202885"/>
                </a:lnTo>
                <a:lnTo>
                  <a:pt x="4781288" y="19026"/>
                </a:lnTo>
                <a:close/>
              </a:path>
            </a:pathLst>
          </a:custGeom>
          <a:solidFill>
            <a:srgbClr val="00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905500" y="103822"/>
            <a:ext cx="6620509" cy="666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935" dirty="0"/>
              <a:t>BUsINEss</a:t>
            </a:r>
            <a:r>
              <a:rPr spc="-330" dirty="0"/>
              <a:t> </a:t>
            </a:r>
            <a:r>
              <a:rPr spc="1240" dirty="0"/>
              <a:t>scoPE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76212" y="886523"/>
            <a:ext cx="18021935" cy="915924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2905" indent="-370205">
              <a:lnSpc>
                <a:spcPct val="100000"/>
              </a:lnSpc>
              <a:spcBef>
                <a:spcPts val="125"/>
              </a:spcBef>
              <a:buAutoNum type="arabicPeriod"/>
              <a:tabLst>
                <a:tab pos="382905" algn="l"/>
              </a:tabLst>
            </a:pPr>
            <a:r>
              <a:rPr sz="2600" b="1" dirty="0">
                <a:solidFill>
                  <a:srgbClr val="FF04CE"/>
                </a:solidFill>
                <a:latin typeface="Arial"/>
                <a:cs typeface="Arial"/>
              </a:rPr>
              <a:t>Market</a:t>
            </a:r>
            <a:r>
              <a:rPr sz="2600" b="1" spc="-10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04CE"/>
                </a:solidFill>
                <a:latin typeface="Arial"/>
                <a:cs typeface="Arial"/>
              </a:rPr>
              <a:t>Demand:</a:t>
            </a:r>
            <a:endParaRPr sz="2600">
              <a:latin typeface="Arial"/>
              <a:cs typeface="Arial"/>
            </a:endParaRPr>
          </a:p>
          <a:p>
            <a:pPr marL="12700" marR="161290">
              <a:lnSpc>
                <a:spcPct val="99900"/>
              </a:lnSpc>
              <a:spcBef>
                <a:spcPts val="35"/>
              </a:spcBef>
              <a:tabLst>
                <a:tab pos="9920605" algn="l"/>
              </a:tabLst>
            </a:pP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2600" b="1" spc="-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6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growing</a:t>
            </a:r>
            <a:r>
              <a:rPr sz="2600" b="1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digitization</a:t>
            </a:r>
            <a:r>
              <a:rPr sz="26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600" b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businesses</a:t>
            </a:r>
            <a:r>
              <a:rPr sz="2600" b="1" spc="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600" b="1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600" b="1" spc="-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increasing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	need</a:t>
            </a:r>
            <a:r>
              <a:rPr sz="26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600" b="1" spc="-11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remote</a:t>
            </a:r>
            <a:r>
              <a:rPr sz="2600" b="1" spc="-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operations,</a:t>
            </a:r>
            <a:r>
              <a:rPr sz="26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there's</a:t>
            </a:r>
            <a:r>
              <a:rPr sz="26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600" b="1" spc="-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high</a:t>
            </a:r>
            <a:r>
              <a:rPr sz="2600" b="1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demand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600" b="1" spc="-1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efficient</a:t>
            </a:r>
            <a:r>
              <a:rPr sz="2600" b="1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document</a:t>
            </a:r>
            <a:r>
              <a:rPr sz="2600" b="1" spc="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management</a:t>
            </a:r>
            <a:r>
              <a:rPr sz="2600" b="1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systems.</a:t>
            </a:r>
            <a:r>
              <a:rPr sz="2600" b="1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600" b="1" spc="-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AI</a:t>
            </a:r>
            <a:r>
              <a:rPr sz="2600" b="1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Document</a:t>
            </a:r>
            <a:r>
              <a:rPr sz="2600" b="1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Management</a:t>
            </a:r>
            <a:r>
              <a:rPr sz="2600" b="1" spc="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r>
              <a:rPr sz="2600" b="1" spc="-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addresses</a:t>
            </a:r>
            <a:r>
              <a:rPr sz="26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r>
              <a:rPr sz="2600" b="1" spc="-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20" dirty="0">
                <a:solidFill>
                  <a:srgbClr val="FFFFFF"/>
                </a:solidFill>
                <a:latin typeface="Arial"/>
                <a:cs typeface="Arial"/>
              </a:rPr>
              <a:t>need,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providing</a:t>
            </a:r>
            <a:r>
              <a:rPr sz="26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600" b="1" spc="-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solution</a:t>
            </a:r>
            <a:r>
              <a:rPr sz="26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that</a:t>
            </a:r>
            <a:r>
              <a:rPr sz="2600" b="1" spc="-1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streamlines</a:t>
            </a:r>
            <a:r>
              <a:rPr sz="26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document</a:t>
            </a:r>
            <a:r>
              <a:rPr sz="26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handling,</a:t>
            </a:r>
            <a:r>
              <a:rPr sz="2600" b="1" spc="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creation,</a:t>
            </a:r>
            <a:r>
              <a:rPr sz="26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600" b="1" spc="-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signing</a:t>
            </a:r>
            <a:r>
              <a:rPr sz="2600" b="1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processes.</a:t>
            </a:r>
            <a:endParaRPr sz="2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20"/>
              </a:spcBef>
            </a:pPr>
            <a:endParaRPr sz="2600">
              <a:latin typeface="Arial"/>
              <a:cs typeface="Arial"/>
            </a:endParaRPr>
          </a:p>
          <a:p>
            <a:pPr marL="382905" indent="-370205">
              <a:lnSpc>
                <a:spcPct val="100000"/>
              </a:lnSpc>
              <a:buAutoNum type="arabicPeriod" startAt="2"/>
              <a:tabLst>
                <a:tab pos="382905" algn="l"/>
              </a:tabLst>
            </a:pPr>
            <a:r>
              <a:rPr sz="2600" b="1" spc="-20" dirty="0">
                <a:solidFill>
                  <a:srgbClr val="FF04CE"/>
                </a:solidFill>
                <a:latin typeface="Arial"/>
                <a:cs typeface="Arial"/>
              </a:rPr>
              <a:t>Target</a:t>
            </a:r>
            <a:r>
              <a:rPr sz="2600" b="1" spc="-14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04CE"/>
                </a:solidFill>
                <a:latin typeface="Arial"/>
                <a:cs typeface="Arial"/>
              </a:rPr>
              <a:t>Market:</a:t>
            </a:r>
            <a:endParaRPr sz="2600">
              <a:latin typeface="Arial"/>
              <a:cs typeface="Arial"/>
            </a:endParaRPr>
          </a:p>
          <a:p>
            <a:pPr marL="12700" marR="26670">
              <a:lnSpc>
                <a:spcPct val="99900"/>
              </a:lnSpc>
              <a:spcBef>
                <a:spcPts val="35"/>
              </a:spcBef>
              <a:tabLst>
                <a:tab pos="4034154" algn="l"/>
              </a:tabLst>
            </a:pP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600" b="1" spc="-1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primary</a:t>
            </a:r>
            <a:r>
              <a:rPr sz="2600" b="1" spc="-1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market</a:t>
            </a:r>
            <a:r>
              <a:rPr sz="26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includes</a:t>
            </a:r>
            <a:r>
              <a:rPr sz="2600" b="1" spc="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large</a:t>
            </a:r>
            <a:r>
              <a:rPr sz="26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corporations</a:t>
            </a:r>
            <a:r>
              <a:rPr sz="26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600" b="1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organizations</a:t>
            </a:r>
            <a:r>
              <a:rPr sz="2600" b="1" spc="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2600" b="1" spc="-1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complex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hierarchical</a:t>
            </a:r>
            <a:r>
              <a:rPr sz="260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structures and</a:t>
            </a:r>
            <a:r>
              <a:rPr sz="26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600" b="1" spc="-1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20" dirty="0">
                <a:solidFill>
                  <a:srgbClr val="FFFFFF"/>
                </a:solidFill>
                <a:latin typeface="Arial"/>
                <a:cs typeface="Arial"/>
              </a:rPr>
              <a:t>high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volume</a:t>
            </a:r>
            <a:r>
              <a:rPr sz="2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600" b="1" spc="-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50" b="1" spc="-10" dirty="0">
                <a:solidFill>
                  <a:srgbClr val="FFFFFF"/>
                </a:solidFill>
                <a:latin typeface="Arial"/>
                <a:cs typeface="Arial"/>
              </a:rPr>
              <a:t>documentation</a:t>
            </a:r>
            <a:r>
              <a:rPr sz="245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needs.</a:t>
            </a:r>
            <a:r>
              <a:rPr sz="2600" b="1" spc="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It</a:t>
            </a:r>
            <a:r>
              <a:rPr sz="2600" b="1" spc="-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also</a:t>
            </a:r>
            <a:r>
              <a:rPr sz="2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targets</a:t>
            </a:r>
            <a:r>
              <a:rPr sz="2600" b="1" spc="-1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small</a:t>
            </a:r>
            <a:r>
              <a:rPr sz="26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20" dirty="0">
                <a:solidFill>
                  <a:srgbClr val="FFFFFF"/>
                </a:solidFill>
                <a:latin typeface="Arial"/>
                <a:cs typeface="Arial"/>
              </a:rPr>
              <a:t>medium-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sized</a:t>
            </a:r>
            <a:r>
              <a:rPr sz="2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enterprises</a:t>
            </a:r>
            <a:r>
              <a:rPr sz="26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(SMEs)</a:t>
            </a:r>
            <a:r>
              <a:rPr sz="2600" b="1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looking</a:t>
            </a:r>
            <a:r>
              <a:rPr sz="260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600" b="1" spc="-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20" dirty="0">
                <a:solidFill>
                  <a:srgbClr val="FFFFFF"/>
                </a:solidFill>
                <a:latin typeface="Arial"/>
                <a:cs typeface="Arial"/>
              </a:rPr>
              <a:t>cost-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effective,</a:t>
            </a:r>
            <a:r>
              <a:rPr sz="2600" b="1" spc="-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efficient</a:t>
            </a:r>
            <a:r>
              <a:rPr sz="26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document</a:t>
            </a:r>
            <a:r>
              <a:rPr sz="26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management</a:t>
            </a:r>
            <a:r>
              <a:rPr sz="26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solutions.</a:t>
            </a:r>
            <a:endParaRPr sz="2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20"/>
              </a:spcBef>
            </a:pPr>
            <a:endParaRPr sz="2600">
              <a:latin typeface="Arial"/>
              <a:cs typeface="Arial"/>
            </a:endParaRPr>
          </a:p>
          <a:p>
            <a:pPr marL="382905" indent="-370205">
              <a:lnSpc>
                <a:spcPct val="100000"/>
              </a:lnSpc>
              <a:buAutoNum type="arabicPeriod" startAt="3"/>
              <a:tabLst>
                <a:tab pos="382905" algn="l"/>
              </a:tabLst>
            </a:pPr>
            <a:r>
              <a:rPr sz="2600" b="1" dirty="0">
                <a:solidFill>
                  <a:srgbClr val="FF04CE"/>
                </a:solidFill>
                <a:latin typeface="Arial"/>
                <a:cs typeface="Arial"/>
              </a:rPr>
              <a:t>Revenue</a:t>
            </a:r>
            <a:r>
              <a:rPr sz="2600" b="1" spc="-9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04CE"/>
                </a:solidFill>
                <a:latin typeface="Arial"/>
                <a:cs typeface="Arial"/>
              </a:rPr>
              <a:t>Streams:</a:t>
            </a:r>
            <a:endParaRPr sz="2600">
              <a:latin typeface="Arial"/>
              <a:cs typeface="Arial"/>
            </a:endParaRPr>
          </a:p>
          <a:p>
            <a:pPr marL="126364" lvl="1" indent="-123825">
              <a:lnSpc>
                <a:spcPct val="100000"/>
              </a:lnSpc>
              <a:spcBef>
                <a:spcPts val="35"/>
              </a:spcBef>
              <a:buSzPct val="96153"/>
              <a:buFont typeface="Arial MT"/>
              <a:buChar char="•"/>
              <a:tabLst>
                <a:tab pos="126364" algn="l"/>
              </a:tabLst>
            </a:pPr>
            <a:r>
              <a:rPr sz="2600" b="1" spc="-35" dirty="0">
                <a:solidFill>
                  <a:srgbClr val="FFFFFF"/>
                </a:solidFill>
                <a:latin typeface="Arial"/>
                <a:cs typeface="Arial"/>
              </a:rPr>
              <a:t>Subscription-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Based</a:t>
            </a:r>
            <a:r>
              <a:rPr sz="2600" b="1" spc="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Model:</a:t>
            </a:r>
            <a:r>
              <a:rPr sz="26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Charging</a:t>
            </a:r>
            <a:r>
              <a:rPr sz="2600" b="1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businesses</a:t>
            </a:r>
            <a:r>
              <a:rPr sz="2600" b="1" spc="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600" b="1" spc="-1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monthly</a:t>
            </a:r>
            <a:r>
              <a:rPr sz="2600" b="1" spc="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2600" b="1" spc="-1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annual</a:t>
            </a:r>
            <a:r>
              <a:rPr sz="2600" b="1" spc="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subscriptions</a:t>
            </a:r>
            <a:r>
              <a:rPr sz="260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600" b="1" spc="-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6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platform.</a:t>
            </a:r>
            <a:endParaRPr sz="2600">
              <a:latin typeface="Arial"/>
              <a:cs typeface="Arial"/>
            </a:endParaRPr>
          </a:p>
          <a:p>
            <a:pPr marL="12700" marR="490220" lvl="1" indent="-10160">
              <a:lnSpc>
                <a:spcPts val="3080"/>
              </a:lnSpc>
              <a:spcBef>
                <a:spcPts val="170"/>
              </a:spcBef>
              <a:buSzPct val="96153"/>
              <a:buFont typeface="Arial MT"/>
              <a:buChar char="•"/>
              <a:tabLst>
                <a:tab pos="126364" algn="l"/>
              </a:tabLst>
            </a:pP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	Pay-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Per-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Use</a:t>
            </a:r>
            <a:r>
              <a:rPr sz="2600" b="1" spc="-1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Features:</a:t>
            </a:r>
            <a:r>
              <a:rPr sz="2600" b="1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Offering</a:t>
            </a:r>
            <a:r>
              <a:rPr sz="26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certain</a:t>
            </a:r>
            <a:r>
              <a:rPr sz="26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advanced</a:t>
            </a:r>
            <a:r>
              <a:rPr sz="2600" b="1" spc="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features</a:t>
            </a:r>
            <a:r>
              <a:rPr sz="2600" b="1" spc="-1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like</a:t>
            </a:r>
            <a:r>
              <a:rPr sz="26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AI</a:t>
            </a:r>
            <a:r>
              <a:rPr sz="26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signature</a:t>
            </a:r>
            <a:r>
              <a:rPr sz="2600" b="1" spc="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recommendations</a:t>
            </a:r>
            <a:r>
              <a:rPr sz="2600" b="1" spc="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on</a:t>
            </a:r>
            <a:r>
              <a:rPr sz="2600" b="1" spc="-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600" b="1" spc="-1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pay-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per-</a:t>
            </a:r>
            <a:r>
              <a:rPr sz="2600" b="1" spc="-25" dirty="0">
                <a:solidFill>
                  <a:srgbClr val="FFFFFF"/>
                </a:solidFill>
                <a:latin typeface="Arial"/>
                <a:cs typeface="Arial"/>
              </a:rPr>
              <a:t>use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basis.</a:t>
            </a:r>
            <a:endParaRPr sz="2600">
              <a:latin typeface="Arial"/>
              <a:cs typeface="Arial"/>
            </a:endParaRPr>
          </a:p>
          <a:p>
            <a:pPr marL="126364" lvl="1" indent="-123825">
              <a:lnSpc>
                <a:spcPts val="3055"/>
              </a:lnSpc>
              <a:buSzPct val="96153"/>
              <a:buFont typeface="Arial MT"/>
              <a:buChar char="•"/>
              <a:tabLst>
                <a:tab pos="126364" algn="l"/>
              </a:tabLst>
            </a:pP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Enterprise</a:t>
            </a:r>
            <a:r>
              <a:rPr sz="2600" b="1" spc="-1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Solutions:</a:t>
            </a:r>
            <a:r>
              <a:rPr sz="2600" b="1" spc="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Customized</a:t>
            </a:r>
            <a:r>
              <a:rPr sz="26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packages</a:t>
            </a:r>
            <a:r>
              <a:rPr sz="26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600" b="1" spc="-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large</a:t>
            </a:r>
            <a:r>
              <a:rPr sz="2600" b="1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enterprises,</a:t>
            </a:r>
            <a:r>
              <a:rPr sz="2600" b="1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providing</a:t>
            </a:r>
            <a:r>
              <a:rPr sz="2600" b="1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tailored</a:t>
            </a:r>
            <a:r>
              <a:rPr sz="2600" b="1" spc="-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features</a:t>
            </a:r>
            <a:r>
              <a:rPr sz="2600" b="1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600" b="1" spc="-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integrations.</a:t>
            </a:r>
            <a:endParaRPr sz="2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14"/>
              </a:spcBef>
            </a:pPr>
            <a:endParaRPr sz="2600">
              <a:latin typeface="Arial"/>
              <a:cs typeface="Arial"/>
            </a:endParaRPr>
          </a:p>
          <a:p>
            <a:pPr marL="382905" indent="-370205">
              <a:lnSpc>
                <a:spcPct val="100000"/>
              </a:lnSpc>
              <a:spcBef>
                <a:spcPts val="5"/>
              </a:spcBef>
              <a:buAutoNum type="arabicPeriod" startAt="4"/>
              <a:tabLst>
                <a:tab pos="382905" algn="l"/>
              </a:tabLst>
            </a:pPr>
            <a:r>
              <a:rPr sz="2600" b="1" spc="-10" dirty="0">
                <a:solidFill>
                  <a:srgbClr val="FF04CE"/>
                </a:solidFill>
                <a:latin typeface="Arial"/>
                <a:cs typeface="Arial"/>
              </a:rPr>
              <a:t>Competitive</a:t>
            </a:r>
            <a:r>
              <a:rPr sz="2600" b="1" spc="-7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04CE"/>
                </a:solidFill>
                <a:latin typeface="Arial"/>
                <a:cs typeface="Arial"/>
              </a:rPr>
              <a:t>Advantage:</a:t>
            </a:r>
            <a:endParaRPr sz="2600">
              <a:latin typeface="Arial"/>
              <a:cs typeface="Arial"/>
            </a:endParaRPr>
          </a:p>
          <a:p>
            <a:pPr marL="12700" marR="661670">
              <a:lnSpc>
                <a:spcPts val="3080"/>
              </a:lnSpc>
              <a:spcBef>
                <a:spcPts val="165"/>
              </a:spcBef>
            </a:pP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600" b="1" spc="-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integration</a:t>
            </a:r>
            <a:r>
              <a:rPr sz="26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600" b="1" spc="-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AI</a:t>
            </a:r>
            <a:r>
              <a:rPr sz="2600" b="1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600" b="1" spc="-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signature</a:t>
            </a:r>
            <a:r>
              <a:rPr sz="2600" b="1" spc="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recommendations</a:t>
            </a:r>
            <a:r>
              <a:rPr sz="2600" b="1" spc="1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600" b="1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OCR</a:t>
            </a:r>
            <a:r>
              <a:rPr sz="2600" b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600" b="1" spc="-1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document</a:t>
            </a:r>
            <a:r>
              <a:rPr sz="2600" b="1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digitization</a:t>
            </a:r>
            <a:r>
              <a:rPr sz="26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sets</a:t>
            </a:r>
            <a:r>
              <a:rPr sz="2600" b="1" spc="-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r>
              <a:rPr sz="2600" b="1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r>
              <a:rPr sz="2600" b="1" spc="-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20" dirty="0">
                <a:solidFill>
                  <a:srgbClr val="FFFFFF"/>
                </a:solidFill>
                <a:latin typeface="Arial"/>
                <a:cs typeface="Arial"/>
              </a:rPr>
              <a:t>apart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from</a:t>
            </a:r>
            <a:r>
              <a:rPr sz="2600" b="1" spc="-1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traditional</a:t>
            </a:r>
            <a:r>
              <a:rPr sz="2600" b="1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document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management</a:t>
            </a:r>
            <a:r>
              <a:rPr sz="2600" b="1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systems,</a:t>
            </a:r>
            <a:r>
              <a:rPr sz="2600" b="1" spc="-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offering</a:t>
            </a:r>
            <a:r>
              <a:rPr sz="2600" b="1" spc="-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higher</a:t>
            </a:r>
            <a:r>
              <a:rPr sz="2600" b="1" spc="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efficiency and</a:t>
            </a:r>
            <a:r>
              <a:rPr sz="2600" b="1" spc="-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automation.</a:t>
            </a:r>
            <a:endParaRPr sz="2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600">
              <a:latin typeface="Arial"/>
              <a:cs typeface="Arial"/>
            </a:endParaRPr>
          </a:p>
          <a:p>
            <a:pPr marL="382905" indent="-370205">
              <a:lnSpc>
                <a:spcPct val="100000"/>
              </a:lnSpc>
              <a:buAutoNum type="arabicPeriod" startAt="5"/>
              <a:tabLst>
                <a:tab pos="382905" algn="l"/>
              </a:tabLst>
            </a:pPr>
            <a:r>
              <a:rPr sz="2600" b="1" dirty="0">
                <a:solidFill>
                  <a:srgbClr val="FF04CE"/>
                </a:solidFill>
                <a:latin typeface="Arial"/>
                <a:cs typeface="Arial"/>
              </a:rPr>
              <a:t>Expansion</a:t>
            </a:r>
            <a:r>
              <a:rPr sz="2600" b="1" spc="-1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04CE"/>
                </a:solidFill>
                <a:latin typeface="Arial"/>
                <a:cs typeface="Arial"/>
              </a:rPr>
              <a:t>and</a:t>
            </a:r>
            <a:r>
              <a:rPr sz="2600" b="1" spc="-13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04CE"/>
                </a:solidFill>
                <a:latin typeface="Arial"/>
                <a:cs typeface="Arial"/>
              </a:rPr>
              <a:t>Scalability:</a:t>
            </a:r>
            <a:endParaRPr sz="2600">
              <a:latin typeface="Arial"/>
              <a:cs typeface="Arial"/>
            </a:endParaRPr>
          </a:p>
          <a:p>
            <a:pPr marL="12700" marR="5080">
              <a:lnSpc>
                <a:spcPct val="101000"/>
              </a:lnSpc>
            </a:pP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6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r>
              <a:rPr sz="2600" b="1" spc="-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has</a:t>
            </a:r>
            <a:r>
              <a:rPr sz="26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potential</a:t>
            </a:r>
            <a:r>
              <a:rPr sz="26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600" b="1" spc="-1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scaling</a:t>
            </a:r>
            <a:r>
              <a:rPr sz="2600" b="1" spc="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up</a:t>
            </a:r>
            <a:r>
              <a:rPr sz="2600" b="1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600" b="1" spc="-1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include</a:t>
            </a:r>
            <a:r>
              <a:rPr sz="2600" b="1" spc="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more</a:t>
            </a:r>
            <a:r>
              <a:rPr sz="2600" b="1" spc="-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advanced</a:t>
            </a:r>
            <a:r>
              <a:rPr sz="2600" b="1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AI</a:t>
            </a:r>
            <a:r>
              <a:rPr sz="26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features</a:t>
            </a:r>
            <a:r>
              <a:rPr sz="26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6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adapt</a:t>
            </a:r>
            <a:r>
              <a:rPr sz="26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600" b="1" spc="-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various</a:t>
            </a:r>
            <a:r>
              <a:rPr sz="26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industry</a:t>
            </a:r>
            <a:r>
              <a:rPr sz="2600" b="1" spc="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needs,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such</a:t>
            </a:r>
            <a:r>
              <a:rPr sz="26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as</a:t>
            </a:r>
            <a:r>
              <a:rPr sz="2600" b="1" spc="-1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legal,</a:t>
            </a:r>
            <a:r>
              <a:rPr sz="26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medical,</a:t>
            </a:r>
            <a:r>
              <a:rPr sz="2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2600" b="1" spc="-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educational</a:t>
            </a:r>
            <a:r>
              <a:rPr sz="2600" b="1" spc="1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Arial"/>
                <a:cs typeface="Arial"/>
              </a:rPr>
              <a:t>sectors.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6936740" cy="3133725"/>
            <a:chOff x="0" y="0"/>
            <a:chExt cx="6936740" cy="31337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371724" cy="313372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" y="10725"/>
              <a:ext cx="6926580" cy="457834"/>
            </a:xfrm>
            <a:custGeom>
              <a:avLst/>
              <a:gdLst/>
              <a:ahLst/>
              <a:cxnLst/>
              <a:rect l="l" t="t" r="r" b="b"/>
              <a:pathLst>
                <a:path w="6926580" h="457834">
                  <a:moveTo>
                    <a:pt x="0" y="259584"/>
                  </a:moveTo>
                  <a:lnTo>
                    <a:pt x="0" y="457262"/>
                  </a:lnTo>
                  <a:lnTo>
                    <a:pt x="996140" y="457262"/>
                  </a:lnTo>
                  <a:lnTo>
                    <a:pt x="1182920" y="267520"/>
                  </a:lnTo>
                  <a:lnTo>
                    <a:pt x="828073" y="267520"/>
                  </a:lnTo>
                  <a:lnTo>
                    <a:pt x="0" y="259584"/>
                  </a:lnTo>
                  <a:close/>
                </a:path>
                <a:path w="6926580" h="457834">
                  <a:moveTo>
                    <a:pt x="5614231" y="0"/>
                  </a:moveTo>
                  <a:lnTo>
                    <a:pt x="1624527" y="0"/>
                  </a:lnTo>
                  <a:lnTo>
                    <a:pt x="1174440" y="457262"/>
                  </a:lnTo>
                  <a:lnTo>
                    <a:pt x="1696574" y="457262"/>
                  </a:lnTo>
                  <a:lnTo>
                    <a:pt x="2061969" y="70010"/>
                  </a:lnTo>
                  <a:lnTo>
                    <a:pt x="5544042" y="70010"/>
                  </a:lnTo>
                  <a:lnTo>
                    <a:pt x="5614231" y="0"/>
                  </a:lnTo>
                  <a:close/>
                </a:path>
                <a:path w="6926580" h="457834">
                  <a:moveTo>
                    <a:pt x="2427341" y="128908"/>
                  </a:moveTo>
                  <a:lnTo>
                    <a:pt x="2117569" y="128908"/>
                  </a:lnTo>
                  <a:lnTo>
                    <a:pt x="1807749" y="457262"/>
                  </a:lnTo>
                  <a:lnTo>
                    <a:pt x="2117569" y="457262"/>
                  </a:lnTo>
                  <a:lnTo>
                    <a:pt x="2427341" y="128908"/>
                  </a:lnTo>
                  <a:close/>
                </a:path>
                <a:path w="6926580" h="457834">
                  <a:moveTo>
                    <a:pt x="2839103" y="128908"/>
                  </a:moveTo>
                  <a:lnTo>
                    <a:pt x="2529185" y="128908"/>
                  </a:lnTo>
                  <a:lnTo>
                    <a:pt x="2219413" y="457262"/>
                  </a:lnTo>
                  <a:lnTo>
                    <a:pt x="2529185" y="457262"/>
                  </a:lnTo>
                  <a:lnTo>
                    <a:pt x="2839103" y="128908"/>
                  </a:lnTo>
                  <a:close/>
                </a:path>
                <a:path w="6926580" h="457834">
                  <a:moveTo>
                    <a:pt x="3250864" y="128908"/>
                  </a:moveTo>
                  <a:lnTo>
                    <a:pt x="2940947" y="128908"/>
                  </a:lnTo>
                  <a:lnTo>
                    <a:pt x="2631273" y="457262"/>
                  </a:lnTo>
                  <a:lnTo>
                    <a:pt x="2940947" y="457262"/>
                  </a:lnTo>
                  <a:lnTo>
                    <a:pt x="3250864" y="128908"/>
                  </a:lnTo>
                  <a:close/>
                </a:path>
                <a:path w="6926580" h="457834">
                  <a:moveTo>
                    <a:pt x="5726795" y="358335"/>
                  </a:moveTo>
                  <a:lnTo>
                    <a:pt x="3193364" y="358335"/>
                  </a:lnTo>
                  <a:lnTo>
                    <a:pt x="3094931" y="456381"/>
                  </a:lnTo>
                  <a:lnTo>
                    <a:pt x="5628362" y="456381"/>
                  </a:lnTo>
                  <a:lnTo>
                    <a:pt x="5726795" y="358335"/>
                  </a:lnTo>
                  <a:close/>
                </a:path>
                <a:path w="6926580" h="457834">
                  <a:moveTo>
                    <a:pt x="1303573" y="144955"/>
                  </a:moveTo>
                  <a:lnTo>
                    <a:pt x="946948" y="144955"/>
                  </a:lnTo>
                  <a:lnTo>
                    <a:pt x="828073" y="267520"/>
                  </a:lnTo>
                  <a:lnTo>
                    <a:pt x="1182920" y="267520"/>
                  </a:lnTo>
                  <a:lnTo>
                    <a:pt x="1303573" y="144955"/>
                  </a:lnTo>
                  <a:close/>
                </a:path>
                <a:path w="6926580" h="457834">
                  <a:moveTo>
                    <a:pt x="5927559" y="130670"/>
                  </a:moveTo>
                  <a:lnTo>
                    <a:pt x="3394128" y="130670"/>
                  </a:lnTo>
                  <a:lnTo>
                    <a:pt x="3295939" y="228732"/>
                  </a:lnTo>
                  <a:lnTo>
                    <a:pt x="5829370" y="228732"/>
                  </a:lnTo>
                  <a:lnTo>
                    <a:pt x="5927559" y="130670"/>
                  </a:lnTo>
                  <a:close/>
                </a:path>
                <a:path w="6926580" h="457834">
                  <a:moveTo>
                    <a:pt x="5544042" y="70010"/>
                  </a:moveTo>
                  <a:lnTo>
                    <a:pt x="2061969" y="70010"/>
                  </a:lnTo>
                  <a:lnTo>
                    <a:pt x="5534315" y="79713"/>
                  </a:lnTo>
                  <a:lnTo>
                    <a:pt x="5544042" y="70010"/>
                  </a:lnTo>
                  <a:close/>
                </a:path>
                <a:path w="6926580" h="457834">
                  <a:moveTo>
                    <a:pt x="6054986" y="187"/>
                  </a:moveTo>
                  <a:lnTo>
                    <a:pt x="5720948" y="187"/>
                  </a:lnTo>
                  <a:lnTo>
                    <a:pt x="5640788" y="79008"/>
                  </a:lnTo>
                  <a:lnTo>
                    <a:pt x="5975070" y="79008"/>
                  </a:lnTo>
                  <a:lnTo>
                    <a:pt x="6054986" y="187"/>
                  </a:lnTo>
                  <a:close/>
                </a:path>
                <a:path w="6926580" h="457834">
                  <a:moveTo>
                    <a:pt x="6495742" y="187"/>
                  </a:moveTo>
                  <a:lnTo>
                    <a:pt x="6161459" y="187"/>
                  </a:lnTo>
                  <a:lnTo>
                    <a:pt x="6081544" y="79008"/>
                  </a:lnTo>
                  <a:lnTo>
                    <a:pt x="6415826" y="79008"/>
                  </a:lnTo>
                  <a:lnTo>
                    <a:pt x="6495742" y="187"/>
                  </a:lnTo>
                  <a:close/>
                </a:path>
                <a:path w="6926580" h="457834">
                  <a:moveTo>
                    <a:pt x="6926264" y="187"/>
                  </a:moveTo>
                  <a:lnTo>
                    <a:pt x="6591982" y="187"/>
                  </a:lnTo>
                  <a:lnTo>
                    <a:pt x="6512066" y="79008"/>
                  </a:lnTo>
                  <a:lnTo>
                    <a:pt x="6846348" y="79008"/>
                  </a:lnTo>
                  <a:lnTo>
                    <a:pt x="6926264" y="187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1353812" y="9793892"/>
            <a:ext cx="6923405" cy="483870"/>
          </a:xfrm>
          <a:custGeom>
            <a:avLst/>
            <a:gdLst/>
            <a:ahLst/>
            <a:cxnLst/>
            <a:rect l="l" t="t" r="r" b="b"/>
            <a:pathLst>
              <a:path w="6923405" h="483870">
                <a:moveTo>
                  <a:pt x="2119131" y="307805"/>
                </a:moveTo>
                <a:lnTo>
                  <a:pt x="1017959" y="307805"/>
                </a:lnTo>
                <a:lnTo>
                  <a:pt x="1196126" y="483647"/>
                </a:lnTo>
                <a:lnTo>
                  <a:pt x="2297299" y="483647"/>
                </a:lnTo>
                <a:lnTo>
                  <a:pt x="2119131" y="307805"/>
                </a:lnTo>
                <a:close/>
              </a:path>
              <a:path w="6923405" h="483870">
                <a:moveTo>
                  <a:pt x="3366302" y="307805"/>
                </a:moveTo>
                <a:lnTo>
                  <a:pt x="2265155" y="307805"/>
                </a:lnTo>
                <a:lnTo>
                  <a:pt x="2443323" y="483647"/>
                </a:lnTo>
                <a:lnTo>
                  <a:pt x="3544443" y="483647"/>
                </a:lnTo>
                <a:lnTo>
                  <a:pt x="3366302" y="307805"/>
                </a:lnTo>
                <a:close/>
              </a:path>
              <a:path w="6923405" h="483870">
                <a:moveTo>
                  <a:pt x="4613290" y="307805"/>
                </a:moveTo>
                <a:lnTo>
                  <a:pt x="3512195" y="307805"/>
                </a:lnTo>
                <a:lnTo>
                  <a:pt x="3690337" y="483647"/>
                </a:lnTo>
                <a:lnTo>
                  <a:pt x="4791431" y="483647"/>
                </a:lnTo>
                <a:lnTo>
                  <a:pt x="4613290" y="307805"/>
                </a:lnTo>
                <a:close/>
              </a:path>
              <a:path w="6923405" h="483870">
                <a:moveTo>
                  <a:pt x="4964933" y="202885"/>
                </a:moveTo>
                <a:lnTo>
                  <a:pt x="4627073" y="202885"/>
                </a:lnTo>
                <a:lnTo>
                  <a:pt x="4901436" y="475061"/>
                </a:lnTo>
                <a:lnTo>
                  <a:pt x="6367655" y="475061"/>
                </a:lnTo>
                <a:lnTo>
                  <a:pt x="6259855" y="358020"/>
                </a:lnTo>
                <a:lnTo>
                  <a:pt x="5119887" y="358020"/>
                </a:lnTo>
                <a:lnTo>
                  <a:pt x="4964933" y="202885"/>
                </a:lnTo>
                <a:close/>
              </a:path>
              <a:path w="6923405" h="483870">
                <a:moveTo>
                  <a:pt x="6465697" y="194692"/>
                </a:moveTo>
                <a:lnTo>
                  <a:pt x="6232163" y="194692"/>
                </a:lnTo>
                <a:lnTo>
                  <a:pt x="6448274" y="408232"/>
                </a:lnTo>
                <a:lnTo>
                  <a:pt x="6910140" y="408232"/>
                </a:lnTo>
                <a:lnTo>
                  <a:pt x="6910140" y="301460"/>
                </a:lnTo>
                <a:lnTo>
                  <a:pt x="6571022" y="301460"/>
                </a:lnTo>
                <a:lnTo>
                  <a:pt x="6465697" y="194692"/>
                </a:lnTo>
                <a:close/>
              </a:path>
              <a:path w="6923405" h="483870">
                <a:moveTo>
                  <a:pt x="6254009" y="351672"/>
                </a:moveTo>
                <a:lnTo>
                  <a:pt x="5119887" y="358020"/>
                </a:lnTo>
                <a:lnTo>
                  <a:pt x="6259855" y="358020"/>
                </a:lnTo>
                <a:lnTo>
                  <a:pt x="6254009" y="351672"/>
                </a:lnTo>
                <a:close/>
              </a:path>
              <a:path w="6923405" h="483870">
                <a:moveTo>
                  <a:pt x="3861976" y="103771"/>
                </a:moveTo>
                <a:lnTo>
                  <a:pt x="103705" y="103771"/>
                </a:lnTo>
                <a:lnTo>
                  <a:pt x="0" y="220816"/>
                </a:lnTo>
                <a:lnTo>
                  <a:pt x="3977703" y="221936"/>
                </a:lnTo>
                <a:lnTo>
                  <a:pt x="3861976" y="103771"/>
                </a:lnTo>
                <a:close/>
              </a:path>
              <a:path w="6923405" h="483870">
                <a:moveTo>
                  <a:pt x="6923403" y="0"/>
                </a:moveTo>
                <a:lnTo>
                  <a:pt x="5958840" y="0"/>
                </a:lnTo>
                <a:lnTo>
                  <a:pt x="5742470" y="213544"/>
                </a:lnTo>
                <a:lnTo>
                  <a:pt x="5976264" y="213544"/>
                </a:lnTo>
                <a:lnTo>
                  <a:pt x="6081589" y="106759"/>
                </a:lnTo>
                <a:lnTo>
                  <a:pt x="6923403" y="106759"/>
                </a:lnTo>
                <a:lnTo>
                  <a:pt x="6923403" y="0"/>
                </a:lnTo>
                <a:close/>
              </a:path>
              <a:path w="6923405" h="483870">
                <a:moveTo>
                  <a:pt x="4781288" y="19026"/>
                </a:moveTo>
                <a:lnTo>
                  <a:pt x="3859375" y="19026"/>
                </a:lnTo>
                <a:lnTo>
                  <a:pt x="4058061" y="205127"/>
                </a:lnTo>
                <a:lnTo>
                  <a:pt x="4964933" y="202885"/>
                </a:lnTo>
                <a:lnTo>
                  <a:pt x="4781288" y="19026"/>
                </a:lnTo>
                <a:close/>
              </a:path>
            </a:pathLst>
          </a:custGeom>
          <a:solidFill>
            <a:srgbClr val="00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800" dirty="0"/>
              <a:t>socIETAL</a:t>
            </a:r>
            <a:r>
              <a:rPr spc="-305" dirty="0"/>
              <a:t> </a:t>
            </a:r>
            <a:r>
              <a:rPr spc="925" dirty="0"/>
              <a:t>RELEVANcE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249650" y="0"/>
            <a:ext cx="2038350" cy="2038350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621030" y="1519872"/>
            <a:ext cx="17576800" cy="8143240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35940" indent="389890">
              <a:lnSpc>
                <a:spcPct val="101899"/>
              </a:lnSpc>
              <a:spcBef>
                <a:spcPts val="65"/>
              </a:spcBef>
              <a:buClr>
                <a:srgbClr val="D1D4DB"/>
              </a:buClr>
              <a:buAutoNum type="arabicPeriod"/>
              <a:tabLst>
                <a:tab pos="402590" algn="l"/>
              </a:tabLst>
            </a:pP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Environmental</a:t>
            </a:r>
            <a:r>
              <a:rPr sz="2750" b="1" spc="16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Impact:</a:t>
            </a:r>
            <a:r>
              <a:rPr sz="2750" b="1" spc="41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Environmental</a:t>
            </a:r>
            <a:r>
              <a:rPr sz="2750" b="1" spc="9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Impact:</a:t>
            </a:r>
            <a:r>
              <a:rPr sz="2750" b="1" spc="35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By</a:t>
            </a:r>
            <a:r>
              <a:rPr sz="2750" b="1" spc="15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promoting</a:t>
            </a:r>
            <a:r>
              <a:rPr sz="2750" b="1" spc="2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paperless</a:t>
            </a:r>
            <a:r>
              <a:rPr sz="2750" b="1" spc="15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operations,</a:t>
            </a:r>
            <a:r>
              <a:rPr sz="2750" b="1" spc="18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the</a:t>
            </a:r>
            <a:r>
              <a:rPr sz="2750" b="1" spc="15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system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contributes</a:t>
            </a:r>
            <a:r>
              <a:rPr sz="2750" b="1" spc="20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to</a:t>
            </a:r>
            <a:r>
              <a:rPr sz="2750" b="1" spc="21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environmental</a:t>
            </a:r>
            <a:r>
              <a:rPr sz="2750" b="1" spc="6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sustainability.</a:t>
            </a:r>
            <a:r>
              <a:rPr sz="2750" b="1" spc="32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by</a:t>
            </a:r>
            <a:r>
              <a:rPr sz="2750" b="1" spc="1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reducing</a:t>
            </a:r>
            <a:r>
              <a:rPr sz="2750" b="1" spc="21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the</a:t>
            </a:r>
            <a:r>
              <a:rPr sz="2750" b="1" spc="13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need</a:t>
            </a:r>
            <a:r>
              <a:rPr sz="2750" b="1" spc="12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for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physical</a:t>
            </a:r>
            <a:r>
              <a:rPr sz="2750" b="1" spc="15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document</a:t>
            </a:r>
            <a:r>
              <a:rPr sz="2750" b="1" spc="7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storage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(wooden</a:t>
            </a:r>
            <a:r>
              <a:rPr sz="2750" b="1" spc="10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storage</a:t>
            </a:r>
            <a:r>
              <a:rPr sz="2750" b="1" spc="1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equipments</a:t>
            </a:r>
            <a:r>
              <a:rPr sz="2750" b="1" spc="2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like</a:t>
            </a:r>
            <a:r>
              <a:rPr sz="2750" b="1" spc="11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rack</a:t>
            </a:r>
            <a:r>
              <a:rPr sz="2750" b="1" spc="20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and</a:t>
            </a:r>
            <a:r>
              <a:rPr sz="2750" b="1" spc="3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almirah</a:t>
            </a:r>
            <a:r>
              <a:rPr sz="2750" b="1" spc="28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in</a:t>
            </a:r>
            <a:r>
              <a:rPr sz="2750" b="1" spc="11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which</a:t>
            </a:r>
            <a:r>
              <a:rPr sz="2750" b="1" spc="11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paper</a:t>
            </a:r>
            <a:r>
              <a:rPr sz="2750" b="1" spc="1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documents</a:t>
            </a:r>
            <a:r>
              <a:rPr sz="2750" b="1" spc="3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are</a:t>
            </a:r>
            <a:r>
              <a:rPr sz="2750" b="1" spc="20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stored)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and</a:t>
            </a:r>
            <a:r>
              <a:rPr sz="2750" b="1" spc="11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hence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reduces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deforestation,</a:t>
            </a:r>
            <a:r>
              <a:rPr sz="2750" b="1" spc="17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saves</a:t>
            </a:r>
            <a:r>
              <a:rPr sz="2750" b="1" spc="15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printing</a:t>
            </a:r>
            <a:r>
              <a:rPr sz="2750" b="1" spc="2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ink,</a:t>
            </a:r>
            <a:r>
              <a:rPr sz="2750" b="1" spc="17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and</a:t>
            </a:r>
            <a:r>
              <a:rPr sz="2750" b="1" spc="14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paper</a:t>
            </a:r>
            <a:r>
              <a:rPr sz="2750" b="1" spc="8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usage</a:t>
            </a:r>
            <a:r>
              <a:rPr sz="2750" b="1" spc="15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which</a:t>
            </a:r>
            <a:r>
              <a:rPr sz="2750" b="1" spc="14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has</a:t>
            </a:r>
            <a:r>
              <a:rPr sz="2750" b="1" spc="15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</a:t>
            </a:r>
            <a:r>
              <a:rPr sz="2750" b="1" spc="15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positive</a:t>
            </a:r>
            <a:r>
              <a:rPr sz="2750" b="1" spc="15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impact</a:t>
            </a:r>
            <a:r>
              <a:rPr sz="2750" b="1" spc="17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towards</a:t>
            </a:r>
            <a:r>
              <a:rPr sz="2750" b="1" spc="2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25" dirty="0">
                <a:solidFill>
                  <a:srgbClr val="D1D4DB"/>
                </a:solidFill>
                <a:latin typeface="Arial"/>
                <a:cs typeface="Arial"/>
              </a:rPr>
              <a:t>the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environment.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Ink</a:t>
            </a:r>
            <a:r>
              <a:rPr sz="2750" b="1" spc="20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dye</a:t>
            </a:r>
            <a:r>
              <a:rPr sz="2750" b="1" spc="20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production</a:t>
            </a:r>
            <a:r>
              <a:rPr sz="2750" b="1" spc="20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can</a:t>
            </a:r>
            <a:r>
              <a:rPr sz="2750" b="1" spc="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be</a:t>
            </a:r>
            <a:r>
              <a:rPr sz="2750" b="1" spc="12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harmful</a:t>
            </a:r>
            <a:r>
              <a:rPr sz="2750" b="1" spc="229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due</a:t>
            </a:r>
            <a:r>
              <a:rPr sz="2750" b="1" spc="12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to</a:t>
            </a:r>
            <a:r>
              <a:rPr sz="2750" b="1" spc="12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the</a:t>
            </a:r>
            <a:r>
              <a:rPr sz="2750" b="1" spc="20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presence</a:t>
            </a:r>
            <a:r>
              <a:rPr sz="2750" b="1" spc="12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of</a:t>
            </a:r>
            <a:r>
              <a:rPr sz="2750" b="1" spc="6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hazardous</a:t>
            </a:r>
            <a:r>
              <a:rPr sz="2750" b="1" spc="20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substances</a:t>
            </a:r>
            <a:r>
              <a:rPr sz="2750" b="1" spc="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in</a:t>
            </a:r>
            <a:r>
              <a:rPr sz="2750" b="1" spc="12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25" dirty="0">
                <a:solidFill>
                  <a:srgbClr val="D1D4DB"/>
                </a:solidFill>
                <a:latin typeface="Arial"/>
                <a:cs typeface="Arial"/>
              </a:rPr>
              <a:t>the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raw</a:t>
            </a:r>
            <a:r>
              <a:rPr sz="2750" b="1" spc="11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materials</a:t>
            </a:r>
            <a:r>
              <a:rPr sz="2750" b="1" spc="13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used.</a:t>
            </a:r>
            <a:endParaRPr sz="27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10"/>
              </a:spcBef>
              <a:buClr>
                <a:srgbClr val="D1D4DB"/>
              </a:buClr>
              <a:buFont typeface="Arial"/>
              <a:buAutoNum type="arabicPeriod"/>
            </a:pPr>
            <a:endParaRPr sz="2750" dirty="0">
              <a:latin typeface="Arial"/>
              <a:cs typeface="Arial"/>
            </a:endParaRPr>
          </a:p>
          <a:p>
            <a:pPr marL="12700" marR="485775" indent="380365">
              <a:lnSpc>
                <a:spcPct val="102400"/>
              </a:lnSpc>
              <a:buClr>
                <a:srgbClr val="D1D4DB"/>
              </a:buClr>
              <a:buAutoNum type="arabicPeriod"/>
              <a:tabLst>
                <a:tab pos="393065" algn="l"/>
              </a:tabLst>
            </a:pP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Accessibility</a:t>
            </a:r>
            <a:r>
              <a:rPr sz="2750" b="1" spc="21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and</a:t>
            </a:r>
            <a:r>
              <a:rPr sz="2750" b="1" spc="12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Inclusivity:</a:t>
            </a:r>
            <a:r>
              <a:rPr sz="2750" b="1" spc="484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The</a:t>
            </a:r>
            <a:r>
              <a:rPr sz="2750" b="1" spc="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system</a:t>
            </a:r>
            <a:r>
              <a:rPr sz="2750" b="1" spc="27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can</a:t>
            </a:r>
            <a:r>
              <a:rPr sz="2750" b="1" spc="12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be</a:t>
            </a:r>
            <a:r>
              <a:rPr sz="2750" b="1" spc="12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designed</a:t>
            </a:r>
            <a:r>
              <a:rPr sz="2750" b="1" spc="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to</a:t>
            </a:r>
            <a:r>
              <a:rPr sz="2750" b="1" spc="20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be</a:t>
            </a:r>
            <a:r>
              <a:rPr sz="2750" b="1" spc="12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accessible,</a:t>
            </a:r>
            <a:r>
              <a:rPr sz="2750" b="1" spc="6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aiding</a:t>
            </a:r>
            <a:r>
              <a:rPr sz="2750" b="1" spc="12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individuals</a:t>
            </a:r>
            <a:r>
              <a:rPr sz="2750" b="1" spc="20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20" dirty="0">
                <a:solidFill>
                  <a:srgbClr val="D1D4DB"/>
                </a:solidFill>
                <a:latin typeface="Arial"/>
                <a:cs typeface="Arial"/>
              </a:rPr>
              <a:t>with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disabilities</a:t>
            </a:r>
            <a:r>
              <a:rPr sz="2750" b="1" spc="229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in</a:t>
            </a:r>
            <a:r>
              <a:rPr sz="2750" b="1" spc="22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document</a:t>
            </a:r>
            <a:r>
              <a:rPr sz="2750" b="1" spc="8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handling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and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signing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processes.</a:t>
            </a:r>
            <a:r>
              <a:rPr sz="2750" b="1" spc="8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This</a:t>
            </a:r>
            <a:r>
              <a:rPr sz="2750" b="1" spc="14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promotes</a:t>
            </a:r>
            <a:r>
              <a:rPr sz="2750" b="1" spc="229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inclusivity</a:t>
            </a:r>
            <a:r>
              <a:rPr sz="2750" b="1" spc="2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in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the</a:t>
            </a:r>
            <a:r>
              <a:rPr sz="2750" b="1" spc="22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workplace.</a:t>
            </a:r>
            <a:endParaRPr sz="27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40"/>
              </a:spcBef>
              <a:buClr>
                <a:srgbClr val="D1D4DB"/>
              </a:buClr>
              <a:buFont typeface="Arial"/>
              <a:buAutoNum type="arabicPeriod"/>
            </a:pPr>
            <a:endParaRPr sz="2750" dirty="0">
              <a:latin typeface="Arial"/>
              <a:cs typeface="Arial"/>
            </a:endParaRPr>
          </a:p>
          <a:p>
            <a:pPr marL="12700" marR="700405" indent="389890">
              <a:lnSpc>
                <a:spcPct val="102400"/>
              </a:lnSpc>
              <a:buClr>
                <a:srgbClr val="D1D4DB"/>
              </a:buClr>
              <a:buAutoNum type="arabicPeriod"/>
              <a:tabLst>
                <a:tab pos="402590" algn="l"/>
              </a:tabLst>
            </a:pP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Efficiency</a:t>
            </a:r>
            <a:r>
              <a:rPr sz="2750" b="1" spc="20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in</a:t>
            </a:r>
            <a:r>
              <a:rPr sz="2750" b="1" spc="19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Public</a:t>
            </a:r>
            <a:r>
              <a:rPr sz="2750" b="1" spc="114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and</a:t>
            </a:r>
            <a:r>
              <a:rPr sz="2750" b="1" spc="114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Non-Profit</a:t>
            </a:r>
            <a:r>
              <a:rPr sz="2750" b="1" spc="22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Sectors:</a:t>
            </a:r>
            <a:r>
              <a:rPr sz="2750" b="1" spc="18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Implementation</a:t>
            </a:r>
            <a:r>
              <a:rPr sz="2750" b="1" spc="37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in</a:t>
            </a:r>
            <a:r>
              <a:rPr sz="2750" b="1" spc="11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public</a:t>
            </a:r>
            <a:r>
              <a:rPr sz="2750" b="1" spc="20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sector</a:t>
            </a:r>
            <a:r>
              <a:rPr sz="2750" b="1" spc="4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and</a:t>
            </a:r>
            <a:r>
              <a:rPr sz="2750" b="1" spc="11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non-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profit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organizations</a:t>
            </a:r>
            <a:r>
              <a:rPr sz="2750" b="1" spc="22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can</a:t>
            </a:r>
            <a:r>
              <a:rPr sz="2750" b="1" spc="1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streamline</a:t>
            </a:r>
            <a:r>
              <a:rPr sz="2750" b="1" spc="22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their</a:t>
            </a:r>
            <a:r>
              <a:rPr sz="2750" b="1" spc="2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document</a:t>
            </a:r>
            <a:r>
              <a:rPr sz="2750" b="1" spc="8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management,</a:t>
            </a:r>
            <a:r>
              <a:rPr sz="2750" b="1" spc="7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leading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to</a:t>
            </a:r>
            <a:r>
              <a:rPr sz="2750" b="1" spc="22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more</a:t>
            </a:r>
            <a:r>
              <a:rPr sz="2750" b="1" spc="22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efficient</a:t>
            </a:r>
            <a:r>
              <a:rPr sz="2750" b="1" spc="24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public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services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and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resource</a:t>
            </a:r>
            <a:r>
              <a:rPr sz="2750" b="1" spc="15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allocation.</a:t>
            </a:r>
            <a:endParaRPr sz="27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90"/>
              </a:spcBef>
              <a:buClr>
                <a:srgbClr val="D1D4DB"/>
              </a:buClr>
              <a:buFont typeface="Arial"/>
              <a:buAutoNum type="arabicPeriod"/>
            </a:pPr>
            <a:endParaRPr sz="2750" dirty="0">
              <a:latin typeface="Arial"/>
              <a:cs typeface="Arial"/>
            </a:endParaRPr>
          </a:p>
          <a:p>
            <a:pPr marL="12700" marR="5080" indent="389890">
              <a:lnSpc>
                <a:spcPct val="100000"/>
              </a:lnSpc>
              <a:spcBef>
                <a:spcPts val="5"/>
              </a:spcBef>
              <a:buClr>
                <a:srgbClr val="D1D4DB"/>
              </a:buClr>
              <a:buAutoNum type="arabicPeriod"/>
              <a:tabLst>
                <a:tab pos="402590" algn="l"/>
              </a:tabLst>
            </a:pP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Data</a:t>
            </a:r>
            <a:r>
              <a:rPr sz="2750" b="1" spc="16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Security</a:t>
            </a:r>
            <a:r>
              <a:rPr sz="2750" b="1" spc="17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and</a:t>
            </a:r>
            <a:r>
              <a:rPr sz="2750" b="1" spc="9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Privacy:</a:t>
            </a:r>
            <a:r>
              <a:rPr sz="2750" b="1" spc="19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With</a:t>
            </a:r>
            <a:r>
              <a:rPr sz="2750" b="1" spc="17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increasing</a:t>
            </a:r>
            <a:r>
              <a:rPr sz="2750" b="1" spc="17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concerns</a:t>
            </a:r>
            <a:r>
              <a:rPr sz="2750" b="1" spc="1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about</a:t>
            </a:r>
            <a:r>
              <a:rPr sz="2750" b="1" spc="11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data</a:t>
            </a:r>
            <a:r>
              <a:rPr sz="2750" b="1" spc="10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privacy,</a:t>
            </a:r>
            <a:r>
              <a:rPr sz="2750" b="1" spc="20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this</a:t>
            </a:r>
            <a:r>
              <a:rPr sz="2750" b="1" spc="18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system</a:t>
            </a:r>
            <a:r>
              <a:rPr sz="2750" b="1" spc="15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can</a:t>
            </a:r>
            <a:r>
              <a:rPr sz="2750" b="1" spc="9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offer</a:t>
            </a:r>
            <a:r>
              <a:rPr sz="2750" b="1" spc="114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secure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document</a:t>
            </a:r>
            <a:r>
              <a:rPr sz="2750" b="1" spc="12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handling</a:t>
            </a:r>
            <a:r>
              <a:rPr sz="2750" b="1" spc="18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and</a:t>
            </a:r>
            <a:r>
              <a:rPr sz="2750" b="1" spc="18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signing</a:t>
            </a:r>
            <a:r>
              <a:rPr sz="2750" b="1" spc="18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processes,</a:t>
            </a:r>
            <a:r>
              <a:rPr sz="2750" b="1" spc="12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ensuring</a:t>
            </a:r>
            <a:r>
              <a:rPr sz="2750" b="1" spc="18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compliance</a:t>
            </a:r>
            <a:r>
              <a:rPr sz="2750" b="1" spc="19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with</a:t>
            </a:r>
            <a:r>
              <a:rPr sz="2750" b="1" spc="27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data</a:t>
            </a:r>
            <a:r>
              <a:rPr sz="2750" b="1" spc="19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protection</a:t>
            </a:r>
            <a:r>
              <a:rPr sz="2750" b="1" spc="36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regulations.</a:t>
            </a:r>
            <a:endParaRPr sz="27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20"/>
              </a:spcBef>
              <a:buClr>
                <a:srgbClr val="D1D4DB"/>
              </a:buClr>
              <a:buFont typeface="Arial"/>
              <a:buAutoNum type="arabicPeriod"/>
            </a:pPr>
            <a:endParaRPr sz="2750" dirty="0">
              <a:latin typeface="Arial"/>
              <a:cs typeface="Arial"/>
            </a:endParaRPr>
          </a:p>
          <a:p>
            <a:pPr marL="12700" marR="254000" indent="389890">
              <a:lnSpc>
                <a:spcPct val="102299"/>
              </a:lnSpc>
              <a:buClr>
                <a:srgbClr val="D1D4DB"/>
              </a:buClr>
              <a:buAutoNum type="arabicPeriod"/>
              <a:tabLst>
                <a:tab pos="402590" algn="l"/>
              </a:tabLst>
            </a:pP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Educational</a:t>
            </a:r>
            <a:r>
              <a:rPr sz="2750" b="1" spc="16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Use:</a:t>
            </a:r>
            <a:r>
              <a:rPr sz="2750" b="1" spc="13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The</a:t>
            </a:r>
            <a:r>
              <a:rPr sz="2750" b="1" spc="1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system</a:t>
            </a:r>
            <a:r>
              <a:rPr sz="2750" b="1" spc="19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could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be</a:t>
            </a:r>
            <a:r>
              <a:rPr sz="2750" b="1" spc="1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adapted</a:t>
            </a:r>
            <a:r>
              <a:rPr sz="2750" b="1" spc="1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for</a:t>
            </a:r>
            <a:r>
              <a:rPr sz="2750" b="1" spc="15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educational</a:t>
            </a:r>
            <a:r>
              <a:rPr sz="2750" b="1" spc="17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purposes,</a:t>
            </a:r>
            <a:r>
              <a:rPr sz="2750" b="1" spc="7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aiding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in</a:t>
            </a:r>
            <a:r>
              <a:rPr sz="2750" b="1" spc="13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the</a:t>
            </a:r>
            <a:r>
              <a:rPr sz="2750" b="1" spc="22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management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of</a:t>
            </a:r>
            <a:r>
              <a:rPr sz="2750" b="1" spc="15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academic</a:t>
            </a:r>
            <a:r>
              <a:rPr sz="2750" b="1" spc="5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documents</a:t>
            </a:r>
            <a:r>
              <a:rPr sz="2750" b="1" spc="14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and</a:t>
            </a:r>
            <a:r>
              <a:rPr sz="2750" b="1" spc="13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facilitating</a:t>
            </a:r>
            <a:r>
              <a:rPr sz="2750" b="1" spc="305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remote</a:t>
            </a:r>
            <a:r>
              <a:rPr sz="2750" b="1" spc="22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learning</a:t>
            </a:r>
            <a:r>
              <a:rPr sz="2750" b="1" spc="22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D1D4DB"/>
                </a:solidFill>
                <a:latin typeface="Arial"/>
                <a:cs typeface="Arial"/>
              </a:rPr>
              <a:t>and</a:t>
            </a:r>
            <a:r>
              <a:rPr sz="2750" b="1" spc="130" dirty="0">
                <a:solidFill>
                  <a:srgbClr val="D1D4DB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D1D4DB"/>
                </a:solidFill>
                <a:latin typeface="Arial"/>
                <a:cs typeface="Arial"/>
              </a:rPr>
              <a:t>administration.</a:t>
            </a:r>
            <a:endParaRPr sz="27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6936740" cy="3133725"/>
            <a:chOff x="0" y="0"/>
            <a:chExt cx="6936740" cy="31337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371724" cy="313372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" y="10725"/>
              <a:ext cx="6926580" cy="457834"/>
            </a:xfrm>
            <a:custGeom>
              <a:avLst/>
              <a:gdLst/>
              <a:ahLst/>
              <a:cxnLst/>
              <a:rect l="l" t="t" r="r" b="b"/>
              <a:pathLst>
                <a:path w="6926580" h="457834">
                  <a:moveTo>
                    <a:pt x="0" y="259584"/>
                  </a:moveTo>
                  <a:lnTo>
                    <a:pt x="0" y="457262"/>
                  </a:lnTo>
                  <a:lnTo>
                    <a:pt x="996140" y="457262"/>
                  </a:lnTo>
                  <a:lnTo>
                    <a:pt x="1182920" y="267520"/>
                  </a:lnTo>
                  <a:lnTo>
                    <a:pt x="828073" y="267520"/>
                  </a:lnTo>
                  <a:lnTo>
                    <a:pt x="0" y="259584"/>
                  </a:lnTo>
                  <a:close/>
                </a:path>
                <a:path w="6926580" h="457834">
                  <a:moveTo>
                    <a:pt x="5614231" y="0"/>
                  </a:moveTo>
                  <a:lnTo>
                    <a:pt x="1624527" y="0"/>
                  </a:lnTo>
                  <a:lnTo>
                    <a:pt x="1174440" y="457262"/>
                  </a:lnTo>
                  <a:lnTo>
                    <a:pt x="1696574" y="457262"/>
                  </a:lnTo>
                  <a:lnTo>
                    <a:pt x="2061969" y="70010"/>
                  </a:lnTo>
                  <a:lnTo>
                    <a:pt x="5544042" y="70010"/>
                  </a:lnTo>
                  <a:lnTo>
                    <a:pt x="5614231" y="0"/>
                  </a:lnTo>
                  <a:close/>
                </a:path>
                <a:path w="6926580" h="457834">
                  <a:moveTo>
                    <a:pt x="2427341" y="128908"/>
                  </a:moveTo>
                  <a:lnTo>
                    <a:pt x="2117569" y="128908"/>
                  </a:lnTo>
                  <a:lnTo>
                    <a:pt x="1807749" y="457262"/>
                  </a:lnTo>
                  <a:lnTo>
                    <a:pt x="2117569" y="457262"/>
                  </a:lnTo>
                  <a:lnTo>
                    <a:pt x="2427341" y="128908"/>
                  </a:lnTo>
                  <a:close/>
                </a:path>
                <a:path w="6926580" h="457834">
                  <a:moveTo>
                    <a:pt x="2839103" y="128908"/>
                  </a:moveTo>
                  <a:lnTo>
                    <a:pt x="2529185" y="128908"/>
                  </a:lnTo>
                  <a:lnTo>
                    <a:pt x="2219413" y="457262"/>
                  </a:lnTo>
                  <a:lnTo>
                    <a:pt x="2529185" y="457262"/>
                  </a:lnTo>
                  <a:lnTo>
                    <a:pt x="2839103" y="128908"/>
                  </a:lnTo>
                  <a:close/>
                </a:path>
                <a:path w="6926580" h="457834">
                  <a:moveTo>
                    <a:pt x="3250864" y="128908"/>
                  </a:moveTo>
                  <a:lnTo>
                    <a:pt x="2940947" y="128908"/>
                  </a:lnTo>
                  <a:lnTo>
                    <a:pt x="2631273" y="457262"/>
                  </a:lnTo>
                  <a:lnTo>
                    <a:pt x="2940947" y="457262"/>
                  </a:lnTo>
                  <a:lnTo>
                    <a:pt x="3250864" y="128908"/>
                  </a:lnTo>
                  <a:close/>
                </a:path>
                <a:path w="6926580" h="457834">
                  <a:moveTo>
                    <a:pt x="5726795" y="358335"/>
                  </a:moveTo>
                  <a:lnTo>
                    <a:pt x="3193364" y="358335"/>
                  </a:lnTo>
                  <a:lnTo>
                    <a:pt x="3094931" y="456381"/>
                  </a:lnTo>
                  <a:lnTo>
                    <a:pt x="5628362" y="456381"/>
                  </a:lnTo>
                  <a:lnTo>
                    <a:pt x="5726795" y="358335"/>
                  </a:lnTo>
                  <a:close/>
                </a:path>
                <a:path w="6926580" h="457834">
                  <a:moveTo>
                    <a:pt x="1303573" y="144955"/>
                  </a:moveTo>
                  <a:lnTo>
                    <a:pt x="946948" y="144955"/>
                  </a:lnTo>
                  <a:lnTo>
                    <a:pt x="828073" y="267520"/>
                  </a:lnTo>
                  <a:lnTo>
                    <a:pt x="1182920" y="267520"/>
                  </a:lnTo>
                  <a:lnTo>
                    <a:pt x="1303573" y="144955"/>
                  </a:lnTo>
                  <a:close/>
                </a:path>
                <a:path w="6926580" h="457834">
                  <a:moveTo>
                    <a:pt x="5927559" y="130670"/>
                  </a:moveTo>
                  <a:lnTo>
                    <a:pt x="3394128" y="130670"/>
                  </a:lnTo>
                  <a:lnTo>
                    <a:pt x="3295939" y="228732"/>
                  </a:lnTo>
                  <a:lnTo>
                    <a:pt x="5829370" y="228732"/>
                  </a:lnTo>
                  <a:lnTo>
                    <a:pt x="5927559" y="130670"/>
                  </a:lnTo>
                  <a:close/>
                </a:path>
                <a:path w="6926580" h="457834">
                  <a:moveTo>
                    <a:pt x="5544042" y="70010"/>
                  </a:moveTo>
                  <a:lnTo>
                    <a:pt x="2061969" y="70010"/>
                  </a:lnTo>
                  <a:lnTo>
                    <a:pt x="5534315" y="79713"/>
                  </a:lnTo>
                  <a:lnTo>
                    <a:pt x="5544042" y="70010"/>
                  </a:lnTo>
                  <a:close/>
                </a:path>
                <a:path w="6926580" h="457834">
                  <a:moveTo>
                    <a:pt x="6054986" y="187"/>
                  </a:moveTo>
                  <a:lnTo>
                    <a:pt x="5720948" y="187"/>
                  </a:lnTo>
                  <a:lnTo>
                    <a:pt x="5640788" y="79008"/>
                  </a:lnTo>
                  <a:lnTo>
                    <a:pt x="5975070" y="79008"/>
                  </a:lnTo>
                  <a:lnTo>
                    <a:pt x="6054986" y="187"/>
                  </a:lnTo>
                  <a:close/>
                </a:path>
                <a:path w="6926580" h="457834">
                  <a:moveTo>
                    <a:pt x="6495742" y="187"/>
                  </a:moveTo>
                  <a:lnTo>
                    <a:pt x="6161459" y="187"/>
                  </a:lnTo>
                  <a:lnTo>
                    <a:pt x="6081544" y="79008"/>
                  </a:lnTo>
                  <a:lnTo>
                    <a:pt x="6415826" y="79008"/>
                  </a:lnTo>
                  <a:lnTo>
                    <a:pt x="6495742" y="187"/>
                  </a:lnTo>
                  <a:close/>
                </a:path>
                <a:path w="6926580" h="457834">
                  <a:moveTo>
                    <a:pt x="6926264" y="187"/>
                  </a:moveTo>
                  <a:lnTo>
                    <a:pt x="6591982" y="187"/>
                  </a:lnTo>
                  <a:lnTo>
                    <a:pt x="6512066" y="79008"/>
                  </a:lnTo>
                  <a:lnTo>
                    <a:pt x="6846348" y="79008"/>
                  </a:lnTo>
                  <a:lnTo>
                    <a:pt x="6926264" y="187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1353812" y="9793892"/>
            <a:ext cx="6923405" cy="483870"/>
          </a:xfrm>
          <a:custGeom>
            <a:avLst/>
            <a:gdLst/>
            <a:ahLst/>
            <a:cxnLst/>
            <a:rect l="l" t="t" r="r" b="b"/>
            <a:pathLst>
              <a:path w="6923405" h="483870">
                <a:moveTo>
                  <a:pt x="2119131" y="307805"/>
                </a:moveTo>
                <a:lnTo>
                  <a:pt x="1017959" y="307805"/>
                </a:lnTo>
                <a:lnTo>
                  <a:pt x="1196126" y="483647"/>
                </a:lnTo>
                <a:lnTo>
                  <a:pt x="2297299" y="483647"/>
                </a:lnTo>
                <a:lnTo>
                  <a:pt x="2119131" y="307805"/>
                </a:lnTo>
                <a:close/>
              </a:path>
              <a:path w="6923405" h="483870">
                <a:moveTo>
                  <a:pt x="3366302" y="307805"/>
                </a:moveTo>
                <a:lnTo>
                  <a:pt x="2265155" y="307805"/>
                </a:lnTo>
                <a:lnTo>
                  <a:pt x="2443323" y="483647"/>
                </a:lnTo>
                <a:lnTo>
                  <a:pt x="3544443" y="483647"/>
                </a:lnTo>
                <a:lnTo>
                  <a:pt x="3366302" y="307805"/>
                </a:lnTo>
                <a:close/>
              </a:path>
              <a:path w="6923405" h="483870">
                <a:moveTo>
                  <a:pt x="4613290" y="307805"/>
                </a:moveTo>
                <a:lnTo>
                  <a:pt x="3512195" y="307805"/>
                </a:lnTo>
                <a:lnTo>
                  <a:pt x="3690337" y="483647"/>
                </a:lnTo>
                <a:lnTo>
                  <a:pt x="4791431" y="483647"/>
                </a:lnTo>
                <a:lnTo>
                  <a:pt x="4613290" y="307805"/>
                </a:lnTo>
                <a:close/>
              </a:path>
              <a:path w="6923405" h="483870">
                <a:moveTo>
                  <a:pt x="4964933" y="202885"/>
                </a:moveTo>
                <a:lnTo>
                  <a:pt x="4627073" y="202885"/>
                </a:lnTo>
                <a:lnTo>
                  <a:pt x="4901436" y="475061"/>
                </a:lnTo>
                <a:lnTo>
                  <a:pt x="6367655" y="475061"/>
                </a:lnTo>
                <a:lnTo>
                  <a:pt x="6259855" y="358020"/>
                </a:lnTo>
                <a:lnTo>
                  <a:pt x="5119887" y="358020"/>
                </a:lnTo>
                <a:lnTo>
                  <a:pt x="4964933" y="202885"/>
                </a:lnTo>
                <a:close/>
              </a:path>
              <a:path w="6923405" h="483870">
                <a:moveTo>
                  <a:pt x="6465697" y="194692"/>
                </a:moveTo>
                <a:lnTo>
                  <a:pt x="6232163" y="194692"/>
                </a:lnTo>
                <a:lnTo>
                  <a:pt x="6448274" y="408232"/>
                </a:lnTo>
                <a:lnTo>
                  <a:pt x="6910140" y="408232"/>
                </a:lnTo>
                <a:lnTo>
                  <a:pt x="6910140" y="301460"/>
                </a:lnTo>
                <a:lnTo>
                  <a:pt x="6571022" y="301460"/>
                </a:lnTo>
                <a:lnTo>
                  <a:pt x="6465697" y="194692"/>
                </a:lnTo>
                <a:close/>
              </a:path>
              <a:path w="6923405" h="483870">
                <a:moveTo>
                  <a:pt x="6254009" y="351672"/>
                </a:moveTo>
                <a:lnTo>
                  <a:pt x="5119887" y="358020"/>
                </a:lnTo>
                <a:lnTo>
                  <a:pt x="6259855" y="358020"/>
                </a:lnTo>
                <a:lnTo>
                  <a:pt x="6254009" y="351672"/>
                </a:lnTo>
                <a:close/>
              </a:path>
              <a:path w="6923405" h="483870">
                <a:moveTo>
                  <a:pt x="3861976" y="103771"/>
                </a:moveTo>
                <a:lnTo>
                  <a:pt x="103705" y="103771"/>
                </a:lnTo>
                <a:lnTo>
                  <a:pt x="0" y="220816"/>
                </a:lnTo>
                <a:lnTo>
                  <a:pt x="3977703" y="221936"/>
                </a:lnTo>
                <a:lnTo>
                  <a:pt x="3861976" y="103771"/>
                </a:lnTo>
                <a:close/>
              </a:path>
              <a:path w="6923405" h="483870">
                <a:moveTo>
                  <a:pt x="6923403" y="0"/>
                </a:moveTo>
                <a:lnTo>
                  <a:pt x="5958840" y="0"/>
                </a:lnTo>
                <a:lnTo>
                  <a:pt x="5742470" y="213544"/>
                </a:lnTo>
                <a:lnTo>
                  <a:pt x="5976264" y="213544"/>
                </a:lnTo>
                <a:lnTo>
                  <a:pt x="6081589" y="106759"/>
                </a:lnTo>
                <a:lnTo>
                  <a:pt x="6923403" y="106759"/>
                </a:lnTo>
                <a:lnTo>
                  <a:pt x="6923403" y="0"/>
                </a:lnTo>
                <a:close/>
              </a:path>
              <a:path w="6923405" h="483870">
                <a:moveTo>
                  <a:pt x="4781288" y="19026"/>
                </a:moveTo>
                <a:lnTo>
                  <a:pt x="3859375" y="19026"/>
                </a:lnTo>
                <a:lnTo>
                  <a:pt x="4058061" y="205127"/>
                </a:lnTo>
                <a:lnTo>
                  <a:pt x="4964933" y="202885"/>
                </a:lnTo>
                <a:lnTo>
                  <a:pt x="4781288" y="19026"/>
                </a:lnTo>
                <a:close/>
              </a:path>
            </a:pathLst>
          </a:custGeom>
          <a:solidFill>
            <a:srgbClr val="00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800" dirty="0"/>
              <a:t>socIETAL</a:t>
            </a:r>
            <a:r>
              <a:rPr spc="-305" dirty="0"/>
              <a:t> </a:t>
            </a:r>
            <a:r>
              <a:rPr spc="925" dirty="0"/>
              <a:t>RELEVANcE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249650" y="0"/>
            <a:ext cx="2038350" cy="2038350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288290" y="2026856"/>
            <a:ext cx="17613630" cy="557847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 indent="294005">
              <a:lnSpc>
                <a:spcPct val="102000"/>
              </a:lnSpc>
              <a:spcBef>
                <a:spcPts val="60"/>
              </a:spcBef>
              <a:buSzPct val="96363"/>
              <a:buAutoNum type="arabicPeriod" startAt="6"/>
              <a:tabLst>
                <a:tab pos="306705" algn="l"/>
              </a:tabLst>
            </a:pP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Financial</a:t>
            </a:r>
            <a:r>
              <a:rPr sz="2750" b="1" spc="2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impact:</a:t>
            </a:r>
            <a:r>
              <a:rPr sz="2750" b="1" spc="229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by</a:t>
            </a:r>
            <a:r>
              <a:rPr sz="275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promoting</a:t>
            </a:r>
            <a:r>
              <a:rPr sz="2750" b="1" spc="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online</a:t>
            </a:r>
            <a:r>
              <a:rPr sz="275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operations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it'll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save</a:t>
            </a:r>
            <a:r>
              <a:rPr sz="27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75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lot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time</a:t>
            </a:r>
            <a:r>
              <a:rPr sz="2750" b="1" spc="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money.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750" b="1" spc="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FFFFFF"/>
                </a:solidFill>
                <a:latin typeface="Arial"/>
                <a:cs typeface="Arial"/>
              </a:rPr>
              <a:t>example: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  earlier</a:t>
            </a:r>
            <a:r>
              <a:rPr sz="2750" b="1" spc="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people</a:t>
            </a:r>
            <a:r>
              <a:rPr sz="27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had</a:t>
            </a:r>
            <a:r>
              <a:rPr sz="27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be</a:t>
            </a:r>
            <a:r>
              <a:rPr sz="27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physically</a:t>
            </a:r>
            <a:r>
              <a:rPr sz="2750" b="1" spc="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paying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electricity</a:t>
            </a:r>
            <a:r>
              <a:rPr sz="2750" b="1" spc="2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water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bills</a:t>
            </a:r>
            <a:r>
              <a:rPr sz="2750" b="1" spc="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in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</a:t>
            </a:r>
            <a:r>
              <a:rPr sz="27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office</a:t>
            </a:r>
            <a:r>
              <a:rPr sz="2750" b="1" spc="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standing</a:t>
            </a:r>
            <a:r>
              <a:rPr sz="27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spc="-20" dirty="0">
                <a:solidFill>
                  <a:srgbClr val="FFFFFF"/>
                </a:solidFill>
                <a:latin typeface="Arial"/>
                <a:cs typeface="Arial"/>
              </a:rPr>
              <a:t>hours</a:t>
            </a:r>
            <a:r>
              <a:rPr sz="2750" b="1" spc="6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together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paying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money</a:t>
            </a:r>
            <a:r>
              <a:rPr sz="2750" b="1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750" b="1" spc="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transportation</a:t>
            </a:r>
            <a:r>
              <a:rPr sz="2750" b="1" spc="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from</a:t>
            </a:r>
            <a:r>
              <a:rPr sz="2750" b="1" spc="2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their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home</a:t>
            </a:r>
            <a:r>
              <a:rPr sz="27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office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but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after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b="1" spc="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arrival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online</a:t>
            </a:r>
            <a:r>
              <a:rPr sz="27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spc="-20" dirty="0">
                <a:solidFill>
                  <a:srgbClr val="FFFFFF"/>
                </a:solidFill>
                <a:latin typeface="Arial"/>
                <a:cs typeface="Arial"/>
              </a:rPr>
              <a:t>bill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payment</a:t>
            </a:r>
            <a:r>
              <a:rPr sz="2750" b="1" spc="1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r>
              <a:rPr sz="2750" b="1" spc="1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people</a:t>
            </a:r>
            <a:r>
              <a:rPr sz="275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need</a:t>
            </a:r>
            <a:r>
              <a:rPr sz="275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not</a:t>
            </a:r>
            <a:r>
              <a:rPr sz="2750" b="1" spc="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wait</a:t>
            </a:r>
            <a:r>
              <a:rPr sz="2750" b="1" spc="1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hence</a:t>
            </a:r>
            <a:r>
              <a:rPr sz="275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save</a:t>
            </a:r>
            <a:r>
              <a:rPr sz="2750" b="1" spc="11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time</a:t>
            </a:r>
            <a:r>
              <a:rPr sz="2750" b="1" spc="2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save</a:t>
            </a:r>
            <a:r>
              <a:rPr sz="2750" b="1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transport</a:t>
            </a:r>
            <a:r>
              <a:rPr sz="2750" b="1" spc="22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cost.</a:t>
            </a:r>
            <a:r>
              <a:rPr sz="2750" b="1" spc="1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also</a:t>
            </a:r>
            <a:r>
              <a:rPr sz="275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usage</a:t>
            </a:r>
            <a:r>
              <a:rPr sz="2750" b="1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750" b="1" spc="-25" dirty="0">
                <a:solidFill>
                  <a:srgbClr val="FFFFFF"/>
                </a:solidFill>
                <a:latin typeface="Arial"/>
                <a:cs typeface="Arial"/>
              </a:rPr>
              <a:t> AI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reduces</a:t>
            </a:r>
            <a:r>
              <a:rPr sz="275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dependency</a:t>
            </a:r>
            <a:r>
              <a:rPr sz="2750" b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on</a:t>
            </a:r>
            <a:r>
              <a:rPr sz="2750" b="1" spc="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manpower</a:t>
            </a:r>
            <a:r>
              <a:rPr sz="2750" b="1" spc="1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does</a:t>
            </a:r>
            <a:r>
              <a:rPr sz="275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things</a:t>
            </a:r>
            <a:r>
              <a:rPr sz="2750" b="1" spc="20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in</a:t>
            </a:r>
            <a:r>
              <a:rPr sz="275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less</a:t>
            </a:r>
            <a:r>
              <a:rPr sz="275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time</a:t>
            </a:r>
            <a:r>
              <a:rPr sz="2750" b="1" spc="2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more</a:t>
            </a:r>
            <a:r>
              <a:rPr sz="2750" b="1" spc="20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efficiently</a:t>
            </a:r>
            <a:r>
              <a:rPr sz="2750" b="1" spc="2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FFFFFF"/>
                </a:solidFill>
                <a:latin typeface="Arial"/>
                <a:cs typeface="Arial"/>
              </a:rPr>
              <a:t>accurately</a:t>
            </a:r>
            <a:r>
              <a:rPr sz="2750" b="1" spc="6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2750" b="1" spc="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less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maintenance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cost</a:t>
            </a:r>
            <a:r>
              <a:rPr sz="2750" b="1" spc="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1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its</a:t>
            </a:r>
            <a:r>
              <a:rPr sz="2750" b="1" spc="1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OTI</a:t>
            </a:r>
            <a:r>
              <a:rPr sz="2750" b="1" spc="1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(one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time</a:t>
            </a:r>
            <a:r>
              <a:rPr sz="2750" b="1" spc="1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investment)</a:t>
            </a:r>
            <a:r>
              <a:rPr sz="2750" b="1" spc="2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more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cost</a:t>
            </a:r>
            <a:r>
              <a:rPr sz="2750" b="1" spc="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efficient</a:t>
            </a:r>
            <a:r>
              <a:rPr sz="2750" b="1" spc="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than</a:t>
            </a:r>
            <a:r>
              <a:rPr sz="2750" b="1" spc="1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FFFFFF"/>
                </a:solidFill>
                <a:latin typeface="Arial"/>
                <a:cs typeface="Arial"/>
              </a:rPr>
              <a:t>manpower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more</a:t>
            </a:r>
            <a:r>
              <a:rPr sz="2750" b="1" spc="11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accurate</a:t>
            </a:r>
            <a:r>
              <a:rPr sz="2750" b="1" spc="1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FFFFFF"/>
                </a:solidFill>
                <a:latin typeface="Arial"/>
                <a:cs typeface="Arial"/>
              </a:rPr>
              <a:t>reliable.</a:t>
            </a:r>
            <a:endParaRPr sz="27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35"/>
              </a:spcBef>
              <a:buClr>
                <a:srgbClr val="FF04CE"/>
              </a:buClr>
              <a:buFont typeface="Arial"/>
              <a:buAutoNum type="arabicPeriod" startAt="6"/>
            </a:pPr>
            <a:endParaRPr sz="2750">
              <a:latin typeface="Arial"/>
              <a:cs typeface="Arial"/>
            </a:endParaRPr>
          </a:p>
          <a:p>
            <a:pPr marL="12700" marR="153670" indent="389255">
              <a:lnSpc>
                <a:spcPct val="101800"/>
              </a:lnSpc>
              <a:buSzPct val="96363"/>
              <a:buAutoNum type="arabicPeriod" startAt="6"/>
              <a:tabLst>
                <a:tab pos="401955" algn="l"/>
              </a:tabLst>
            </a:pP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Data</a:t>
            </a:r>
            <a:r>
              <a:rPr sz="2750" b="1" spc="16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Safety</a:t>
            </a:r>
            <a:r>
              <a:rPr sz="2750" b="1" spc="18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:</a:t>
            </a:r>
            <a:r>
              <a:rPr sz="2750" b="1" spc="2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suppose</a:t>
            </a:r>
            <a:r>
              <a:rPr sz="275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if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data</a:t>
            </a:r>
            <a:r>
              <a:rPr sz="2750" b="1" spc="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is</a:t>
            </a:r>
            <a:r>
              <a:rPr sz="27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stored</a:t>
            </a:r>
            <a:r>
              <a:rPr sz="2750" b="1" spc="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in</a:t>
            </a:r>
            <a:r>
              <a:rPr sz="275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racks</a:t>
            </a:r>
            <a:r>
              <a:rPr sz="27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2750" b="1" spc="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in</a:t>
            </a:r>
            <a:r>
              <a:rPr sz="2750" b="1" spc="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any</a:t>
            </a:r>
            <a:r>
              <a:rPr sz="27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other</a:t>
            </a:r>
            <a:r>
              <a:rPr sz="275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physical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means</a:t>
            </a:r>
            <a:r>
              <a:rPr sz="27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there</a:t>
            </a:r>
            <a:r>
              <a:rPr sz="2750" b="1" spc="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are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FFFFFF"/>
                </a:solidFill>
                <a:latin typeface="Arial"/>
                <a:cs typeface="Arial"/>
              </a:rPr>
              <a:t>chances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water</a:t>
            </a:r>
            <a:r>
              <a:rPr sz="2750" b="1" spc="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leakage</a:t>
            </a:r>
            <a:r>
              <a:rPr sz="275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that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destroys</a:t>
            </a:r>
            <a:r>
              <a:rPr sz="2750" b="1" spc="2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files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2750" b="1" spc="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it</a:t>
            </a:r>
            <a:r>
              <a:rPr sz="2750" b="1" spc="2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maybe</a:t>
            </a:r>
            <a:r>
              <a:rPr sz="2750" b="1" spc="1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stolen</a:t>
            </a:r>
            <a:r>
              <a:rPr sz="2750" b="1" spc="1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too.</a:t>
            </a:r>
            <a:r>
              <a:rPr sz="275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there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are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some</a:t>
            </a:r>
            <a:r>
              <a:rPr sz="27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more</a:t>
            </a:r>
            <a:r>
              <a:rPr sz="27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additional</a:t>
            </a:r>
            <a:r>
              <a:rPr sz="275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risks</a:t>
            </a:r>
            <a:r>
              <a:rPr sz="2750" b="1" spc="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spc="-20" dirty="0">
                <a:solidFill>
                  <a:srgbClr val="FFFFFF"/>
                </a:solidFill>
                <a:latin typeface="Arial"/>
                <a:cs typeface="Arial"/>
              </a:rPr>
              <a:t>like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catching</a:t>
            </a:r>
            <a:r>
              <a:rPr sz="27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fire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termite</a:t>
            </a:r>
            <a:r>
              <a:rPr sz="2750" b="1" spc="2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infestation</a:t>
            </a:r>
            <a:r>
              <a:rPr sz="2750" b="1" spc="2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(termites</a:t>
            </a:r>
            <a:r>
              <a:rPr sz="2750" b="1" spc="2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eat</a:t>
            </a:r>
            <a:r>
              <a:rPr sz="275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paper)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1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some</a:t>
            </a:r>
            <a:r>
              <a:rPr sz="2750" b="1" spc="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times</a:t>
            </a:r>
            <a:r>
              <a:rPr sz="2750" b="1" spc="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even</a:t>
            </a:r>
            <a:r>
              <a:rPr sz="275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rats</a:t>
            </a:r>
            <a:r>
              <a:rPr sz="2750" b="1" spc="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FFFFFF"/>
                </a:solidFill>
                <a:latin typeface="Arial"/>
                <a:cs typeface="Arial"/>
              </a:rPr>
              <a:t>rodents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eat them.</a:t>
            </a:r>
            <a:r>
              <a:rPr sz="2750" b="1" spc="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one</a:t>
            </a:r>
            <a:r>
              <a:rPr sz="2750" b="1" spc="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more</a:t>
            </a:r>
            <a:r>
              <a:rPr sz="2750" b="1" spc="1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problem</a:t>
            </a:r>
            <a:r>
              <a:rPr sz="2750" b="1" spc="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is</a:t>
            </a:r>
            <a:r>
              <a:rPr sz="2750" b="1" spc="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that</a:t>
            </a:r>
            <a:r>
              <a:rPr sz="27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if</a:t>
            </a:r>
            <a:r>
              <a:rPr sz="2750" b="1" spc="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b="1" spc="1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files</a:t>
            </a:r>
            <a:r>
              <a:rPr sz="2750" b="1" spc="1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are</a:t>
            </a:r>
            <a:r>
              <a:rPr sz="2750" b="1" spc="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kept</a:t>
            </a:r>
            <a:r>
              <a:rPr sz="27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unadministered</a:t>
            </a:r>
            <a:r>
              <a:rPr sz="2750" b="1" spc="1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7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750" b="1" spc="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long</a:t>
            </a:r>
            <a:r>
              <a:rPr sz="2750" b="1" spc="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time</a:t>
            </a:r>
            <a:r>
              <a:rPr sz="2750" b="1" spc="1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750" b="1" spc="1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ink</a:t>
            </a:r>
            <a:r>
              <a:rPr sz="2750" b="1" spc="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FFFFFF"/>
                </a:solidFill>
                <a:latin typeface="Arial"/>
                <a:cs typeface="Arial"/>
              </a:rPr>
              <a:t>starts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smudging</a:t>
            </a:r>
            <a:r>
              <a:rPr sz="2750" b="1" spc="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7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FFFF"/>
                </a:solidFill>
                <a:latin typeface="Arial"/>
                <a:cs typeface="Arial"/>
              </a:rPr>
              <a:t>fading</a:t>
            </a:r>
            <a:r>
              <a:rPr sz="2750" b="1" spc="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750" b="1" spc="-20" dirty="0">
                <a:solidFill>
                  <a:srgbClr val="FFFFFF"/>
                </a:solidFill>
                <a:latin typeface="Arial"/>
                <a:cs typeface="Arial"/>
              </a:rPr>
              <a:t>away</a:t>
            </a:r>
            <a:endParaRPr sz="2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52400" y="48260"/>
            <a:ext cx="18288000" cy="10276840"/>
            <a:chOff x="0" y="10725"/>
            <a:chExt cx="18288000" cy="1027684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9048"/>
              <a:ext cx="18287999" cy="10267947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2" y="10731"/>
              <a:ext cx="18267680" cy="10267315"/>
            </a:xfrm>
            <a:custGeom>
              <a:avLst/>
              <a:gdLst/>
              <a:ahLst/>
              <a:cxnLst/>
              <a:rect l="l" t="t" r="r" b="b"/>
              <a:pathLst>
                <a:path w="18267680" h="10267315">
                  <a:moveTo>
                    <a:pt x="1303578" y="144957"/>
                  </a:moveTo>
                  <a:lnTo>
                    <a:pt x="946950" y="144957"/>
                  </a:lnTo>
                  <a:lnTo>
                    <a:pt x="828078" y="267525"/>
                  </a:lnTo>
                  <a:lnTo>
                    <a:pt x="0" y="259588"/>
                  </a:lnTo>
                  <a:lnTo>
                    <a:pt x="0" y="457263"/>
                  </a:lnTo>
                  <a:lnTo>
                    <a:pt x="996137" y="457263"/>
                  </a:lnTo>
                  <a:lnTo>
                    <a:pt x="1182916" y="267525"/>
                  </a:lnTo>
                  <a:lnTo>
                    <a:pt x="1303578" y="144957"/>
                  </a:lnTo>
                  <a:close/>
                </a:path>
                <a:path w="18267680" h="10267315">
                  <a:moveTo>
                    <a:pt x="2427338" y="128905"/>
                  </a:moveTo>
                  <a:lnTo>
                    <a:pt x="2117572" y="128905"/>
                  </a:lnTo>
                  <a:lnTo>
                    <a:pt x="1807756" y="457263"/>
                  </a:lnTo>
                  <a:lnTo>
                    <a:pt x="2117572" y="457263"/>
                  </a:lnTo>
                  <a:lnTo>
                    <a:pt x="2427338" y="128905"/>
                  </a:lnTo>
                  <a:close/>
                </a:path>
                <a:path w="18267680" h="10267315">
                  <a:moveTo>
                    <a:pt x="2839097" y="128905"/>
                  </a:moveTo>
                  <a:lnTo>
                    <a:pt x="2529192" y="128905"/>
                  </a:lnTo>
                  <a:lnTo>
                    <a:pt x="2219414" y="457263"/>
                  </a:lnTo>
                  <a:lnTo>
                    <a:pt x="2529192" y="457263"/>
                  </a:lnTo>
                  <a:lnTo>
                    <a:pt x="2839097" y="128905"/>
                  </a:lnTo>
                  <a:close/>
                </a:path>
                <a:path w="18267680" h="10267315">
                  <a:moveTo>
                    <a:pt x="3250869" y="128905"/>
                  </a:moveTo>
                  <a:lnTo>
                    <a:pt x="2940951" y="128905"/>
                  </a:lnTo>
                  <a:lnTo>
                    <a:pt x="2631275" y="457263"/>
                  </a:lnTo>
                  <a:lnTo>
                    <a:pt x="2940951" y="457263"/>
                  </a:lnTo>
                  <a:lnTo>
                    <a:pt x="3250869" y="128905"/>
                  </a:lnTo>
                  <a:close/>
                </a:path>
                <a:path w="18267680" h="10267315">
                  <a:moveTo>
                    <a:pt x="5614225" y="0"/>
                  </a:moveTo>
                  <a:lnTo>
                    <a:pt x="1624533" y="0"/>
                  </a:lnTo>
                  <a:lnTo>
                    <a:pt x="1174445" y="457263"/>
                  </a:lnTo>
                  <a:lnTo>
                    <a:pt x="1696580" y="457263"/>
                  </a:lnTo>
                  <a:lnTo>
                    <a:pt x="2061972" y="70015"/>
                  </a:lnTo>
                  <a:lnTo>
                    <a:pt x="5534317" y="79717"/>
                  </a:lnTo>
                  <a:lnTo>
                    <a:pt x="5544045" y="70015"/>
                  </a:lnTo>
                  <a:lnTo>
                    <a:pt x="5614225" y="0"/>
                  </a:lnTo>
                  <a:close/>
                </a:path>
                <a:path w="18267680" h="10267315">
                  <a:moveTo>
                    <a:pt x="5726798" y="358330"/>
                  </a:moveTo>
                  <a:lnTo>
                    <a:pt x="3193364" y="358330"/>
                  </a:lnTo>
                  <a:lnTo>
                    <a:pt x="3094926" y="456387"/>
                  </a:lnTo>
                  <a:lnTo>
                    <a:pt x="5628360" y="456387"/>
                  </a:lnTo>
                  <a:lnTo>
                    <a:pt x="5726798" y="358330"/>
                  </a:lnTo>
                  <a:close/>
                </a:path>
                <a:path w="18267680" h="10267315">
                  <a:moveTo>
                    <a:pt x="5927560" y="130670"/>
                  </a:moveTo>
                  <a:lnTo>
                    <a:pt x="3394125" y="130670"/>
                  </a:lnTo>
                  <a:lnTo>
                    <a:pt x="3295942" y="228739"/>
                  </a:lnTo>
                  <a:lnTo>
                    <a:pt x="5829376" y="228739"/>
                  </a:lnTo>
                  <a:lnTo>
                    <a:pt x="5927560" y="130670"/>
                  </a:lnTo>
                  <a:close/>
                </a:path>
                <a:path w="18267680" h="10267315">
                  <a:moveTo>
                    <a:pt x="6054991" y="190"/>
                  </a:moveTo>
                  <a:lnTo>
                    <a:pt x="5720943" y="190"/>
                  </a:lnTo>
                  <a:lnTo>
                    <a:pt x="5640794" y="79006"/>
                  </a:lnTo>
                  <a:lnTo>
                    <a:pt x="5975070" y="79006"/>
                  </a:lnTo>
                  <a:lnTo>
                    <a:pt x="6054991" y="190"/>
                  </a:lnTo>
                  <a:close/>
                </a:path>
                <a:path w="18267680" h="10267315">
                  <a:moveTo>
                    <a:pt x="6495745" y="190"/>
                  </a:moveTo>
                  <a:lnTo>
                    <a:pt x="6161456" y="190"/>
                  </a:lnTo>
                  <a:lnTo>
                    <a:pt x="6081547" y="79006"/>
                  </a:lnTo>
                  <a:lnTo>
                    <a:pt x="6415824" y="79006"/>
                  </a:lnTo>
                  <a:lnTo>
                    <a:pt x="6495745" y="190"/>
                  </a:lnTo>
                  <a:close/>
                </a:path>
                <a:path w="18267680" h="10267315">
                  <a:moveTo>
                    <a:pt x="6926262" y="190"/>
                  </a:moveTo>
                  <a:lnTo>
                    <a:pt x="6591986" y="190"/>
                  </a:lnTo>
                  <a:lnTo>
                    <a:pt x="6512065" y="79006"/>
                  </a:lnTo>
                  <a:lnTo>
                    <a:pt x="6846354" y="79006"/>
                  </a:lnTo>
                  <a:lnTo>
                    <a:pt x="6926262" y="190"/>
                  </a:lnTo>
                  <a:close/>
                </a:path>
                <a:path w="18267680" h="10267315">
                  <a:moveTo>
                    <a:pt x="13641261" y="10266820"/>
                  </a:moveTo>
                  <a:lnTo>
                    <a:pt x="13463092" y="10090975"/>
                  </a:lnTo>
                  <a:lnTo>
                    <a:pt x="12361926" y="10090975"/>
                  </a:lnTo>
                  <a:lnTo>
                    <a:pt x="12540094" y="10266820"/>
                  </a:lnTo>
                  <a:lnTo>
                    <a:pt x="13641261" y="10266820"/>
                  </a:lnTo>
                  <a:close/>
                </a:path>
                <a:path w="18267680" h="10267315">
                  <a:moveTo>
                    <a:pt x="14888413" y="10266820"/>
                  </a:moveTo>
                  <a:lnTo>
                    <a:pt x="14710270" y="10090975"/>
                  </a:lnTo>
                  <a:lnTo>
                    <a:pt x="13609117" y="10090975"/>
                  </a:lnTo>
                  <a:lnTo>
                    <a:pt x="13787285" y="10266820"/>
                  </a:lnTo>
                  <a:lnTo>
                    <a:pt x="14888413" y="10266820"/>
                  </a:lnTo>
                  <a:close/>
                </a:path>
                <a:path w="18267680" h="10267315">
                  <a:moveTo>
                    <a:pt x="15321661" y="10005098"/>
                  </a:moveTo>
                  <a:lnTo>
                    <a:pt x="15205939" y="9886937"/>
                  </a:lnTo>
                  <a:lnTo>
                    <a:pt x="11447666" y="9886937"/>
                  </a:lnTo>
                  <a:lnTo>
                    <a:pt x="11343958" y="10003980"/>
                  </a:lnTo>
                  <a:lnTo>
                    <a:pt x="15321661" y="10005098"/>
                  </a:lnTo>
                  <a:close/>
                </a:path>
                <a:path w="18267680" h="10267315">
                  <a:moveTo>
                    <a:pt x="16135401" y="10266820"/>
                  </a:moveTo>
                  <a:lnTo>
                    <a:pt x="15957258" y="10090975"/>
                  </a:lnTo>
                  <a:lnTo>
                    <a:pt x="14856155" y="10090975"/>
                  </a:lnTo>
                  <a:lnTo>
                    <a:pt x="15034298" y="10266820"/>
                  </a:lnTo>
                  <a:lnTo>
                    <a:pt x="16135401" y="10266820"/>
                  </a:lnTo>
                  <a:close/>
                </a:path>
                <a:path w="18267680" h="10267315">
                  <a:moveTo>
                    <a:pt x="17711624" y="10258222"/>
                  </a:moveTo>
                  <a:lnTo>
                    <a:pt x="17603826" y="10141191"/>
                  </a:lnTo>
                  <a:lnTo>
                    <a:pt x="17597971" y="10134841"/>
                  </a:lnTo>
                  <a:lnTo>
                    <a:pt x="16463848" y="10141191"/>
                  </a:lnTo>
                  <a:lnTo>
                    <a:pt x="16308896" y="9986048"/>
                  </a:lnTo>
                  <a:lnTo>
                    <a:pt x="16125254" y="9802190"/>
                  </a:lnTo>
                  <a:lnTo>
                    <a:pt x="15203335" y="9802190"/>
                  </a:lnTo>
                  <a:lnTo>
                    <a:pt x="15402027" y="9988296"/>
                  </a:lnTo>
                  <a:lnTo>
                    <a:pt x="15971876" y="9986886"/>
                  </a:lnTo>
                  <a:lnTo>
                    <a:pt x="16245396" y="10258222"/>
                  </a:lnTo>
                  <a:lnTo>
                    <a:pt x="17711624" y="10258222"/>
                  </a:lnTo>
                  <a:close/>
                </a:path>
                <a:path w="18267680" h="10267315">
                  <a:moveTo>
                    <a:pt x="18254104" y="10084625"/>
                  </a:moveTo>
                  <a:lnTo>
                    <a:pt x="17914989" y="10084625"/>
                  </a:lnTo>
                  <a:lnTo>
                    <a:pt x="17809668" y="9977857"/>
                  </a:lnTo>
                  <a:lnTo>
                    <a:pt x="17576127" y="9977857"/>
                  </a:lnTo>
                  <a:lnTo>
                    <a:pt x="17792243" y="10191394"/>
                  </a:lnTo>
                  <a:lnTo>
                    <a:pt x="18254104" y="10191394"/>
                  </a:lnTo>
                  <a:lnTo>
                    <a:pt x="18254104" y="10084625"/>
                  </a:lnTo>
                  <a:close/>
                </a:path>
                <a:path w="18267680" h="10267315">
                  <a:moveTo>
                    <a:pt x="18267363" y="9783166"/>
                  </a:moveTo>
                  <a:lnTo>
                    <a:pt x="17302811" y="9783166"/>
                  </a:lnTo>
                  <a:lnTo>
                    <a:pt x="17086441" y="9996716"/>
                  </a:lnTo>
                  <a:lnTo>
                    <a:pt x="17320235" y="9996716"/>
                  </a:lnTo>
                  <a:lnTo>
                    <a:pt x="17425556" y="9889922"/>
                  </a:lnTo>
                  <a:lnTo>
                    <a:pt x="18267363" y="9889922"/>
                  </a:lnTo>
                  <a:lnTo>
                    <a:pt x="18267363" y="9783166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7543800"/>
              <a:ext cx="3781424" cy="2743198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6100826" y="911859"/>
            <a:ext cx="7234174" cy="65979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200" spc="760" dirty="0">
                <a:solidFill>
                  <a:srgbClr val="FFFFFF"/>
                </a:solidFill>
                <a:latin typeface="Arial Black"/>
                <a:cs typeface="Arial Black"/>
              </a:rPr>
              <a:t>TEAM</a:t>
            </a:r>
            <a:r>
              <a:rPr sz="4200" spc="-355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sz="4200" spc="990" dirty="0">
                <a:solidFill>
                  <a:srgbClr val="FFFFFF"/>
                </a:solidFill>
                <a:latin typeface="Arial Black"/>
                <a:cs typeface="Arial Black"/>
              </a:rPr>
              <a:t>MEMBER</a:t>
            </a:r>
            <a:r>
              <a:rPr lang="en-IN" sz="4200" spc="990" dirty="0">
                <a:solidFill>
                  <a:srgbClr val="FFFFFF"/>
                </a:solidFill>
                <a:latin typeface="Arial Black"/>
                <a:cs typeface="Arial Black"/>
              </a:rPr>
              <a:t>S</a:t>
            </a:r>
            <a:endParaRPr sz="4200" dirty="0">
              <a:latin typeface="Arial Black"/>
              <a:cs typeface="Arial Black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249650" y="0"/>
            <a:ext cx="2038350" cy="2038350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4670171" y="4922646"/>
            <a:ext cx="7190105" cy="3228975"/>
          </a:xfrm>
          <a:prstGeom prst="rect">
            <a:avLst/>
          </a:prstGeom>
        </p:spPr>
        <p:txBody>
          <a:bodyPr vert="horz" wrap="square" lIns="0" tIns="127635" rIns="0" bIns="0" rtlCol="0">
            <a:spAutoFit/>
          </a:bodyPr>
          <a:lstStyle/>
          <a:p>
            <a:pPr marL="488315" indent="-479425">
              <a:lnSpc>
                <a:spcPct val="100000"/>
              </a:lnSpc>
              <a:spcBef>
                <a:spcPts val="1005"/>
              </a:spcBef>
              <a:buClr>
                <a:srgbClr val="FFFFFF"/>
              </a:buClr>
              <a:buSzPct val="97777"/>
              <a:buAutoNum type="arabicPeriod"/>
              <a:tabLst>
                <a:tab pos="488315" algn="l"/>
              </a:tabLst>
            </a:pPr>
            <a:r>
              <a:rPr sz="4500" b="1" dirty="0">
                <a:solidFill>
                  <a:srgbClr val="FF04CE"/>
                </a:solidFill>
                <a:latin typeface="Arial"/>
                <a:cs typeface="Arial"/>
              </a:rPr>
              <a:t>Mohammad</a:t>
            </a:r>
            <a:r>
              <a:rPr sz="4500" b="1" spc="-27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4500" b="1" dirty="0">
                <a:solidFill>
                  <a:srgbClr val="FF04CE"/>
                </a:solidFill>
                <a:latin typeface="Arial"/>
                <a:cs typeface="Arial"/>
              </a:rPr>
              <a:t>Ali</a:t>
            </a:r>
            <a:r>
              <a:rPr sz="4500" b="1" spc="-12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4500" b="1" spc="-50" dirty="0">
                <a:solidFill>
                  <a:srgbClr val="FF04CE"/>
                </a:solidFill>
                <a:latin typeface="Arial"/>
                <a:cs typeface="Arial"/>
              </a:rPr>
              <a:t>Al-</a:t>
            </a:r>
            <a:r>
              <a:rPr sz="4500" b="1" spc="-10" dirty="0">
                <a:solidFill>
                  <a:srgbClr val="FF04CE"/>
                </a:solidFill>
                <a:latin typeface="Arial"/>
                <a:cs typeface="Arial"/>
              </a:rPr>
              <a:t>sakkaf</a:t>
            </a:r>
            <a:endParaRPr sz="4500">
              <a:latin typeface="Arial"/>
              <a:cs typeface="Arial"/>
            </a:endParaRPr>
          </a:p>
          <a:p>
            <a:pPr marL="488315" indent="-479425">
              <a:lnSpc>
                <a:spcPct val="100000"/>
              </a:lnSpc>
              <a:spcBef>
                <a:spcPts val="905"/>
              </a:spcBef>
              <a:buClr>
                <a:srgbClr val="FFFFFF"/>
              </a:buClr>
              <a:buSzPct val="97777"/>
              <a:buAutoNum type="arabicPeriod"/>
              <a:tabLst>
                <a:tab pos="488315" algn="l"/>
              </a:tabLst>
            </a:pPr>
            <a:r>
              <a:rPr sz="4500" b="1" dirty="0">
                <a:solidFill>
                  <a:srgbClr val="FF04CE"/>
                </a:solidFill>
                <a:latin typeface="Arial"/>
                <a:cs typeface="Arial"/>
              </a:rPr>
              <a:t>Vishal</a:t>
            </a:r>
            <a:r>
              <a:rPr sz="4500" b="1" spc="-9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4500" b="1" dirty="0">
                <a:solidFill>
                  <a:srgbClr val="FF04CE"/>
                </a:solidFill>
                <a:latin typeface="Arial"/>
                <a:cs typeface="Arial"/>
              </a:rPr>
              <a:t>Prajwal</a:t>
            </a:r>
            <a:r>
              <a:rPr sz="4500" b="1" spc="-8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4500" b="1" spc="-50" dirty="0">
                <a:solidFill>
                  <a:srgbClr val="FF04CE"/>
                </a:solidFill>
                <a:latin typeface="Arial"/>
                <a:cs typeface="Arial"/>
              </a:rPr>
              <a:t>M</a:t>
            </a:r>
            <a:endParaRPr sz="4500">
              <a:latin typeface="Arial"/>
              <a:cs typeface="Arial"/>
            </a:endParaRPr>
          </a:p>
          <a:p>
            <a:pPr marL="488315" indent="-479425">
              <a:lnSpc>
                <a:spcPct val="100000"/>
              </a:lnSpc>
              <a:spcBef>
                <a:spcPts val="905"/>
              </a:spcBef>
              <a:buClr>
                <a:srgbClr val="FFFFFF"/>
              </a:buClr>
              <a:buSzPct val="97777"/>
              <a:buAutoNum type="arabicPeriod"/>
              <a:tabLst>
                <a:tab pos="488315" algn="l"/>
              </a:tabLst>
            </a:pPr>
            <a:r>
              <a:rPr sz="4500" b="1" dirty="0">
                <a:solidFill>
                  <a:srgbClr val="FF04CE"/>
                </a:solidFill>
                <a:latin typeface="Arial"/>
                <a:cs typeface="Arial"/>
              </a:rPr>
              <a:t>Sumukha</a:t>
            </a:r>
            <a:r>
              <a:rPr sz="4500" b="1" spc="-2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4500" b="1" dirty="0">
                <a:solidFill>
                  <a:srgbClr val="FF04CE"/>
                </a:solidFill>
                <a:latin typeface="Arial"/>
                <a:cs typeface="Arial"/>
              </a:rPr>
              <a:t>G</a:t>
            </a:r>
            <a:r>
              <a:rPr sz="4500" b="1" spc="-1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4500" b="1" spc="-10" dirty="0">
                <a:solidFill>
                  <a:srgbClr val="FF04CE"/>
                </a:solidFill>
                <a:latin typeface="Arial"/>
                <a:cs typeface="Arial"/>
              </a:rPr>
              <a:t>Kambaloor</a:t>
            </a:r>
            <a:endParaRPr sz="4500">
              <a:latin typeface="Arial"/>
              <a:cs typeface="Arial"/>
            </a:endParaRPr>
          </a:p>
          <a:p>
            <a:pPr marL="488315" indent="-479425">
              <a:lnSpc>
                <a:spcPct val="100000"/>
              </a:lnSpc>
              <a:spcBef>
                <a:spcPts val="905"/>
              </a:spcBef>
              <a:buClr>
                <a:srgbClr val="FFFFFF"/>
              </a:buClr>
              <a:buSzPct val="97777"/>
              <a:buAutoNum type="arabicPeriod"/>
              <a:tabLst>
                <a:tab pos="488315" algn="l"/>
              </a:tabLst>
            </a:pPr>
            <a:r>
              <a:rPr sz="4500" b="1" dirty="0">
                <a:solidFill>
                  <a:srgbClr val="FF04CE"/>
                </a:solidFill>
                <a:latin typeface="Arial"/>
                <a:cs typeface="Arial"/>
              </a:rPr>
              <a:t>Ganeshdarshan</a:t>
            </a:r>
            <a:r>
              <a:rPr sz="4500" b="1" spc="-7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4500" b="1" spc="-20" dirty="0">
                <a:solidFill>
                  <a:srgbClr val="FF04CE"/>
                </a:solidFill>
                <a:latin typeface="Arial"/>
                <a:cs typeface="Arial"/>
              </a:rPr>
              <a:t>Bhat</a:t>
            </a:r>
            <a:endParaRPr sz="450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52400" y="2034539"/>
            <a:ext cx="16914495" cy="262187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500" spc="-70" dirty="0">
                <a:latin typeface="Calibri"/>
                <a:cs typeface="Calibri"/>
              </a:rPr>
              <a:t>Team</a:t>
            </a:r>
            <a:r>
              <a:rPr sz="4500" spc="-65" dirty="0">
                <a:latin typeface="Calibri"/>
                <a:cs typeface="Calibri"/>
              </a:rPr>
              <a:t> </a:t>
            </a:r>
            <a:r>
              <a:rPr sz="4500" dirty="0">
                <a:latin typeface="Calibri"/>
                <a:cs typeface="Calibri"/>
              </a:rPr>
              <a:t>Name</a:t>
            </a:r>
            <a:r>
              <a:rPr sz="4500" spc="-130" dirty="0">
                <a:latin typeface="Calibri"/>
                <a:cs typeface="Calibri"/>
              </a:rPr>
              <a:t> </a:t>
            </a:r>
            <a:r>
              <a:rPr sz="4500" dirty="0">
                <a:latin typeface="Calibri"/>
                <a:cs typeface="Calibri"/>
              </a:rPr>
              <a:t>:</a:t>
            </a:r>
            <a:r>
              <a:rPr sz="4500" spc="25" dirty="0">
                <a:latin typeface="Calibri"/>
                <a:cs typeface="Calibri"/>
              </a:rPr>
              <a:t> </a:t>
            </a:r>
            <a:r>
              <a:rPr sz="4500" dirty="0">
                <a:solidFill>
                  <a:srgbClr val="FF671F"/>
                </a:solidFill>
                <a:latin typeface="Calibri"/>
                <a:cs typeface="Calibri"/>
              </a:rPr>
              <a:t>Pinnacle</a:t>
            </a:r>
            <a:r>
              <a:rPr sz="4500" spc="-135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4500" spc="-10" dirty="0">
                <a:solidFill>
                  <a:srgbClr val="FF671F"/>
                </a:solidFill>
                <a:latin typeface="Calibri"/>
                <a:cs typeface="Calibri"/>
              </a:rPr>
              <a:t>Performers</a:t>
            </a:r>
            <a:br>
              <a:rPr lang="en-IN" sz="4500" spc="-10" dirty="0">
                <a:solidFill>
                  <a:srgbClr val="FF671F"/>
                </a:solidFill>
                <a:latin typeface="Calibri"/>
                <a:cs typeface="Calibri"/>
              </a:rPr>
            </a:br>
            <a:r>
              <a:rPr sz="4500" dirty="0">
                <a:latin typeface="Calibri"/>
                <a:cs typeface="Calibri"/>
              </a:rPr>
              <a:t>Theme</a:t>
            </a:r>
            <a:r>
              <a:rPr sz="4500" spc="-30" dirty="0">
                <a:latin typeface="Calibri"/>
                <a:cs typeface="Calibri"/>
              </a:rPr>
              <a:t> </a:t>
            </a:r>
            <a:r>
              <a:rPr sz="4500" spc="-50" dirty="0">
                <a:latin typeface="Calibri"/>
                <a:cs typeface="Calibri"/>
              </a:rPr>
              <a:t>:</a:t>
            </a:r>
            <a:r>
              <a:rPr lang="en-IN" sz="4500" spc="-50" dirty="0">
                <a:latin typeface="Calibri"/>
                <a:cs typeface="Calibri"/>
              </a:rPr>
              <a:t> </a:t>
            </a:r>
            <a:r>
              <a:rPr lang="en-US" sz="4000" b="1" dirty="0">
                <a:solidFill>
                  <a:srgbClr val="FFFFFF"/>
                </a:solidFill>
                <a:latin typeface="Calibri"/>
                <a:cs typeface="Calibri"/>
              </a:rPr>
              <a:t>"</a:t>
            </a:r>
            <a:r>
              <a:rPr lang="en-US" sz="4000" b="1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en-US" sz="4000" b="1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Seamless</a:t>
            </a:r>
            <a:r>
              <a:rPr lang="en-US" sz="4000" b="1" spc="-125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4000" b="1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workflows</a:t>
            </a:r>
            <a:r>
              <a:rPr lang="en-US" sz="4000" b="1" spc="-125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4000" b="1" spc="-20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with </a:t>
            </a:r>
            <a:r>
              <a:rPr lang="en-US" sz="4000" b="1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smart</a:t>
            </a:r>
            <a:r>
              <a:rPr lang="en-US" sz="4000" b="1" spc="-70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4000" b="1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document</a:t>
            </a:r>
            <a:r>
              <a:rPr lang="en-US" sz="4000" b="1" spc="-150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4000" b="1" spc="-10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handling:</a:t>
            </a:r>
            <a:br>
              <a:rPr lang="en-US" sz="4000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</a:b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                  </a:t>
            </a:r>
            <a:r>
              <a:rPr lang="en-US" sz="4000" b="1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AI</a:t>
            </a:r>
            <a:r>
              <a:rPr lang="en-US" sz="4000" b="1" spc="-5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4000" b="1" spc="-10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document</a:t>
            </a:r>
            <a:r>
              <a:rPr lang="en-US" sz="4000" b="1" spc="-190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4000" b="1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management</a:t>
            </a:r>
            <a:r>
              <a:rPr lang="en-US" sz="4000" b="1" spc="-195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4000" b="1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with</a:t>
            </a:r>
            <a:r>
              <a:rPr lang="en-US" sz="4000" b="1" spc="-30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4000" b="1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smart</a:t>
            </a:r>
            <a:r>
              <a:rPr lang="en-US" sz="4000" b="1" spc="-35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4000" b="1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FINTECH</a:t>
            </a:r>
            <a:r>
              <a:rPr lang="en-US" sz="4000" b="1" spc="25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4000" b="1" spc="-10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integration</a:t>
            </a:r>
            <a:r>
              <a:rPr lang="en-US" sz="4000" b="1" spc="-175" dirty="0">
                <a:solidFill>
                  <a:schemeClr val="accent3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4000" b="1" spc="-50" dirty="0">
                <a:solidFill>
                  <a:srgbClr val="FFFFFF"/>
                </a:solidFill>
                <a:latin typeface="Calibri"/>
                <a:cs typeface="Calibri"/>
              </a:rPr>
              <a:t>"</a:t>
            </a:r>
            <a:br>
              <a:rPr lang="en-US" sz="4000" dirty="0">
                <a:latin typeface="Calibri"/>
                <a:cs typeface="Calibri"/>
              </a:rPr>
            </a:br>
            <a:endParaRPr sz="395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849" y="10725"/>
            <a:ext cx="6926580" cy="457834"/>
          </a:xfrm>
          <a:custGeom>
            <a:avLst/>
            <a:gdLst/>
            <a:ahLst/>
            <a:cxnLst/>
            <a:rect l="l" t="t" r="r" b="b"/>
            <a:pathLst>
              <a:path w="6926580" h="457834">
                <a:moveTo>
                  <a:pt x="0" y="259584"/>
                </a:moveTo>
                <a:lnTo>
                  <a:pt x="0" y="457262"/>
                </a:lnTo>
                <a:lnTo>
                  <a:pt x="996140" y="457262"/>
                </a:lnTo>
                <a:lnTo>
                  <a:pt x="1182920" y="267520"/>
                </a:lnTo>
                <a:lnTo>
                  <a:pt x="828073" y="267520"/>
                </a:lnTo>
                <a:lnTo>
                  <a:pt x="0" y="259584"/>
                </a:lnTo>
                <a:close/>
              </a:path>
              <a:path w="6926580" h="457834">
                <a:moveTo>
                  <a:pt x="5614231" y="0"/>
                </a:moveTo>
                <a:lnTo>
                  <a:pt x="1624527" y="0"/>
                </a:lnTo>
                <a:lnTo>
                  <a:pt x="1174440" y="457262"/>
                </a:lnTo>
                <a:lnTo>
                  <a:pt x="1696574" y="457262"/>
                </a:lnTo>
                <a:lnTo>
                  <a:pt x="2061969" y="70010"/>
                </a:lnTo>
                <a:lnTo>
                  <a:pt x="5544042" y="70010"/>
                </a:lnTo>
                <a:lnTo>
                  <a:pt x="5614231" y="0"/>
                </a:lnTo>
                <a:close/>
              </a:path>
              <a:path w="6926580" h="457834">
                <a:moveTo>
                  <a:pt x="2427341" y="128908"/>
                </a:moveTo>
                <a:lnTo>
                  <a:pt x="2117569" y="128908"/>
                </a:lnTo>
                <a:lnTo>
                  <a:pt x="1807749" y="457262"/>
                </a:lnTo>
                <a:lnTo>
                  <a:pt x="2117569" y="457262"/>
                </a:lnTo>
                <a:lnTo>
                  <a:pt x="2427341" y="128908"/>
                </a:lnTo>
                <a:close/>
              </a:path>
              <a:path w="6926580" h="457834">
                <a:moveTo>
                  <a:pt x="2839103" y="128908"/>
                </a:moveTo>
                <a:lnTo>
                  <a:pt x="2529185" y="128908"/>
                </a:lnTo>
                <a:lnTo>
                  <a:pt x="2219413" y="457262"/>
                </a:lnTo>
                <a:lnTo>
                  <a:pt x="2529185" y="457262"/>
                </a:lnTo>
                <a:lnTo>
                  <a:pt x="2839103" y="128908"/>
                </a:lnTo>
                <a:close/>
              </a:path>
              <a:path w="6926580" h="457834">
                <a:moveTo>
                  <a:pt x="3250864" y="128908"/>
                </a:moveTo>
                <a:lnTo>
                  <a:pt x="2940947" y="128908"/>
                </a:lnTo>
                <a:lnTo>
                  <a:pt x="2631273" y="457262"/>
                </a:lnTo>
                <a:lnTo>
                  <a:pt x="2940947" y="457262"/>
                </a:lnTo>
                <a:lnTo>
                  <a:pt x="3250864" y="128908"/>
                </a:lnTo>
                <a:close/>
              </a:path>
              <a:path w="6926580" h="457834">
                <a:moveTo>
                  <a:pt x="5726795" y="358335"/>
                </a:moveTo>
                <a:lnTo>
                  <a:pt x="3193364" y="358335"/>
                </a:lnTo>
                <a:lnTo>
                  <a:pt x="3094931" y="456381"/>
                </a:lnTo>
                <a:lnTo>
                  <a:pt x="5628362" y="456381"/>
                </a:lnTo>
                <a:lnTo>
                  <a:pt x="5726795" y="358335"/>
                </a:lnTo>
                <a:close/>
              </a:path>
              <a:path w="6926580" h="457834">
                <a:moveTo>
                  <a:pt x="1303573" y="144955"/>
                </a:moveTo>
                <a:lnTo>
                  <a:pt x="946948" y="144955"/>
                </a:lnTo>
                <a:lnTo>
                  <a:pt x="828073" y="267520"/>
                </a:lnTo>
                <a:lnTo>
                  <a:pt x="1182920" y="267520"/>
                </a:lnTo>
                <a:lnTo>
                  <a:pt x="1303573" y="144955"/>
                </a:lnTo>
                <a:close/>
              </a:path>
              <a:path w="6926580" h="457834">
                <a:moveTo>
                  <a:pt x="5927559" y="130670"/>
                </a:moveTo>
                <a:lnTo>
                  <a:pt x="3394128" y="130670"/>
                </a:lnTo>
                <a:lnTo>
                  <a:pt x="3295939" y="228732"/>
                </a:lnTo>
                <a:lnTo>
                  <a:pt x="5829370" y="228732"/>
                </a:lnTo>
                <a:lnTo>
                  <a:pt x="5927559" y="130670"/>
                </a:lnTo>
                <a:close/>
              </a:path>
              <a:path w="6926580" h="457834">
                <a:moveTo>
                  <a:pt x="5544042" y="70010"/>
                </a:moveTo>
                <a:lnTo>
                  <a:pt x="2061969" y="70010"/>
                </a:lnTo>
                <a:lnTo>
                  <a:pt x="5534315" y="79713"/>
                </a:lnTo>
                <a:lnTo>
                  <a:pt x="5544042" y="70010"/>
                </a:lnTo>
                <a:close/>
              </a:path>
              <a:path w="6926580" h="457834">
                <a:moveTo>
                  <a:pt x="6054986" y="187"/>
                </a:moveTo>
                <a:lnTo>
                  <a:pt x="5720948" y="187"/>
                </a:lnTo>
                <a:lnTo>
                  <a:pt x="5640788" y="79008"/>
                </a:lnTo>
                <a:lnTo>
                  <a:pt x="5975070" y="79008"/>
                </a:lnTo>
                <a:lnTo>
                  <a:pt x="6054986" y="187"/>
                </a:lnTo>
                <a:close/>
              </a:path>
              <a:path w="6926580" h="457834">
                <a:moveTo>
                  <a:pt x="6495742" y="187"/>
                </a:moveTo>
                <a:lnTo>
                  <a:pt x="6161459" y="187"/>
                </a:lnTo>
                <a:lnTo>
                  <a:pt x="6081544" y="79008"/>
                </a:lnTo>
                <a:lnTo>
                  <a:pt x="6415826" y="79008"/>
                </a:lnTo>
                <a:lnTo>
                  <a:pt x="6495742" y="187"/>
                </a:lnTo>
                <a:close/>
              </a:path>
              <a:path w="6926580" h="457834">
                <a:moveTo>
                  <a:pt x="6926264" y="187"/>
                </a:moveTo>
                <a:lnTo>
                  <a:pt x="6591982" y="187"/>
                </a:lnTo>
                <a:lnTo>
                  <a:pt x="6512066" y="79008"/>
                </a:lnTo>
                <a:lnTo>
                  <a:pt x="6846348" y="79008"/>
                </a:lnTo>
                <a:lnTo>
                  <a:pt x="6926264" y="187"/>
                </a:lnTo>
                <a:close/>
              </a:path>
            </a:pathLst>
          </a:custGeom>
          <a:solidFill>
            <a:srgbClr val="00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353812" y="9793892"/>
            <a:ext cx="6923405" cy="483870"/>
          </a:xfrm>
          <a:custGeom>
            <a:avLst/>
            <a:gdLst/>
            <a:ahLst/>
            <a:cxnLst/>
            <a:rect l="l" t="t" r="r" b="b"/>
            <a:pathLst>
              <a:path w="6923405" h="483870">
                <a:moveTo>
                  <a:pt x="2119131" y="307805"/>
                </a:moveTo>
                <a:lnTo>
                  <a:pt x="1017959" y="307805"/>
                </a:lnTo>
                <a:lnTo>
                  <a:pt x="1196126" y="483647"/>
                </a:lnTo>
                <a:lnTo>
                  <a:pt x="2297299" y="483647"/>
                </a:lnTo>
                <a:lnTo>
                  <a:pt x="2119131" y="307805"/>
                </a:lnTo>
                <a:close/>
              </a:path>
              <a:path w="6923405" h="483870">
                <a:moveTo>
                  <a:pt x="3366302" y="307805"/>
                </a:moveTo>
                <a:lnTo>
                  <a:pt x="2265155" y="307805"/>
                </a:lnTo>
                <a:lnTo>
                  <a:pt x="2443323" y="483647"/>
                </a:lnTo>
                <a:lnTo>
                  <a:pt x="3544443" y="483647"/>
                </a:lnTo>
                <a:lnTo>
                  <a:pt x="3366302" y="307805"/>
                </a:lnTo>
                <a:close/>
              </a:path>
              <a:path w="6923405" h="483870">
                <a:moveTo>
                  <a:pt x="4613290" y="307805"/>
                </a:moveTo>
                <a:lnTo>
                  <a:pt x="3512195" y="307805"/>
                </a:lnTo>
                <a:lnTo>
                  <a:pt x="3690337" y="483647"/>
                </a:lnTo>
                <a:lnTo>
                  <a:pt x="4791431" y="483647"/>
                </a:lnTo>
                <a:lnTo>
                  <a:pt x="4613290" y="307805"/>
                </a:lnTo>
                <a:close/>
              </a:path>
              <a:path w="6923405" h="483870">
                <a:moveTo>
                  <a:pt x="4964933" y="202885"/>
                </a:moveTo>
                <a:lnTo>
                  <a:pt x="4627073" y="202885"/>
                </a:lnTo>
                <a:lnTo>
                  <a:pt x="4901436" y="475061"/>
                </a:lnTo>
                <a:lnTo>
                  <a:pt x="6367655" y="475061"/>
                </a:lnTo>
                <a:lnTo>
                  <a:pt x="6259855" y="358020"/>
                </a:lnTo>
                <a:lnTo>
                  <a:pt x="5119887" y="358020"/>
                </a:lnTo>
                <a:lnTo>
                  <a:pt x="4964933" y="202885"/>
                </a:lnTo>
                <a:close/>
              </a:path>
              <a:path w="6923405" h="483870">
                <a:moveTo>
                  <a:pt x="6465697" y="194692"/>
                </a:moveTo>
                <a:lnTo>
                  <a:pt x="6232163" y="194692"/>
                </a:lnTo>
                <a:lnTo>
                  <a:pt x="6448274" y="408232"/>
                </a:lnTo>
                <a:lnTo>
                  <a:pt x="6910140" y="408232"/>
                </a:lnTo>
                <a:lnTo>
                  <a:pt x="6910140" y="301460"/>
                </a:lnTo>
                <a:lnTo>
                  <a:pt x="6571022" y="301460"/>
                </a:lnTo>
                <a:lnTo>
                  <a:pt x="6465697" y="194692"/>
                </a:lnTo>
                <a:close/>
              </a:path>
              <a:path w="6923405" h="483870">
                <a:moveTo>
                  <a:pt x="6254009" y="351672"/>
                </a:moveTo>
                <a:lnTo>
                  <a:pt x="5119887" y="358020"/>
                </a:lnTo>
                <a:lnTo>
                  <a:pt x="6259855" y="358020"/>
                </a:lnTo>
                <a:lnTo>
                  <a:pt x="6254009" y="351672"/>
                </a:lnTo>
                <a:close/>
              </a:path>
              <a:path w="6923405" h="483870">
                <a:moveTo>
                  <a:pt x="3861976" y="103771"/>
                </a:moveTo>
                <a:lnTo>
                  <a:pt x="103705" y="103771"/>
                </a:lnTo>
                <a:lnTo>
                  <a:pt x="0" y="220816"/>
                </a:lnTo>
                <a:lnTo>
                  <a:pt x="3977703" y="221936"/>
                </a:lnTo>
                <a:lnTo>
                  <a:pt x="3861976" y="103771"/>
                </a:lnTo>
                <a:close/>
              </a:path>
              <a:path w="6923405" h="483870">
                <a:moveTo>
                  <a:pt x="6923403" y="0"/>
                </a:moveTo>
                <a:lnTo>
                  <a:pt x="5958840" y="0"/>
                </a:lnTo>
                <a:lnTo>
                  <a:pt x="5742470" y="213544"/>
                </a:lnTo>
                <a:lnTo>
                  <a:pt x="5976264" y="213544"/>
                </a:lnTo>
                <a:lnTo>
                  <a:pt x="6081589" y="106759"/>
                </a:lnTo>
                <a:lnTo>
                  <a:pt x="6923403" y="106759"/>
                </a:lnTo>
                <a:lnTo>
                  <a:pt x="6923403" y="0"/>
                </a:lnTo>
                <a:close/>
              </a:path>
              <a:path w="6923405" h="483870">
                <a:moveTo>
                  <a:pt x="4781288" y="19026"/>
                </a:moveTo>
                <a:lnTo>
                  <a:pt x="3859375" y="19026"/>
                </a:lnTo>
                <a:lnTo>
                  <a:pt x="4058061" y="205127"/>
                </a:lnTo>
                <a:lnTo>
                  <a:pt x="4964933" y="202885"/>
                </a:lnTo>
                <a:lnTo>
                  <a:pt x="4781288" y="19026"/>
                </a:lnTo>
                <a:close/>
              </a:path>
            </a:pathLst>
          </a:custGeom>
          <a:solidFill>
            <a:srgbClr val="00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362449" cy="310515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919979" y="391795"/>
            <a:ext cx="8449945" cy="6667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3945254" algn="l"/>
              </a:tabLst>
            </a:pPr>
            <a:r>
              <a:rPr spc="915" dirty="0"/>
              <a:t>PRoBLEM</a:t>
            </a:r>
            <a:r>
              <a:rPr dirty="0"/>
              <a:t>	</a:t>
            </a:r>
            <a:r>
              <a:rPr spc="730" dirty="0"/>
              <a:t>sTATEMENT</a:t>
            </a: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249650" y="0"/>
            <a:ext cx="2038350" cy="2038350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255270" y="6484302"/>
            <a:ext cx="17457420" cy="318664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92430" indent="-379730">
              <a:lnSpc>
                <a:spcPct val="100000"/>
              </a:lnSpc>
              <a:spcBef>
                <a:spcPts val="125"/>
              </a:spcBef>
              <a:buSzPct val="97368"/>
              <a:buAutoNum type="arabicPeriod" startAt="2"/>
              <a:tabLst>
                <a:tab pos="392430" algn="l"/>
              </a:tabLst>
            </a:pPr>
            <a:r>
              <a:rPr sz="3800" b="1" spc="-20" dirty="0">
                <a:solidFill>
                  <a:srgbClr val="00AF50"/>
                </a:solidFill>
                <a:latin typeface="Calibri"/>
                <a:cs typeface="Calibri"/>
              </a:rPr>
              <a:t>Professional</a:t>
            </a:r>
            <a:r>
              <a:rPr sz="3800" b="1" spc="-135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3800" b="1" spc="-10" dirty="0">
                <a:solidFill>
                  <a:srgbClr val="00AF50"/>
                </a:solidFill>
                <a:latin typeface="Calibri"/>
                <a:cs typeface="Calibri"/>
              </a:rPr>
              <a:t>Touch:</a:t>
            </a:r>
            <a:endParaRPr sz="3800" dirty="0">
              <a:latin typeface="Calibri"/>
              <a:cs typeface="Calibri"/>
            </a:endParaRPr>
          </a:p>
          <a:p>
            <a:pPr marL="469900" marR="93980" lvl="1" indent="-457834">
              <a:lnSpc>
                <a:spcPct val="102400"/>
              </a:lnSpc>
              <a:spcBef>
                <a:spcPts val="15"/>
              </a:spcBef>
              <a:buFont typeface="Arial MT"/>
              <a:buChar char="•"/>
              <a:tabLst>
                <a:tab pos="469900" algn="l"/>
                <a:tab pos="7428230" algn="l"/>
              </a:tabLst>
            </a:pP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In the</a:t>
            </a:r>
            <a:r>
              <a:rPr sz="27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35" dirty="0">
                <a:solidFill>
                  <a:srgbClr val="FFFFFF"/>
                </a:solidFill>
                <a:latin typeface="Calibri"/>
                <a:cs typeface="Calibri"/>
              </a:rPr>
              <a:t>fast-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paced</a:t>
            </a:r>
            <a:r>
              <a:rPr sz="27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landscape</a:t>
            </a:r>
            <a:r>
              <a:rPr sz="2750" spc="2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75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modern</a:t>
            </a:r>
            <a:r>
              <a:rPr sz="275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business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	operations,</a:t>
            </a:r>
            <a:r>
              <a:rPr sz="275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efficiently</a:t>
            </a:r>
            <a:r>
              <a:rPr sz="2750" spc="1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handling</a:t>
            </a:r>
            <a:r>
              <a:rPr sz="2750" spc="2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750" spc="-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large</a:t>
            </a:r>
            <a:r>
              <a:rPr sz="275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number</a:t>
            </a:r>
            <a:r>
              <a:rPr sz="275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75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PDF</a:t>
            </a:r>
            <a:r>
              <a:rPr sz="275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documents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poses</a:t>
            </a:r>
            <a:r>
              <a:rPr sz="2750" spc="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750" spc="-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formidable</a:t>
            </a:r>
            <a:r>
              <a:rPr sz="275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challenge</a:t>
            </a:r>
            <a:r>
              <a:rPr lang="en-IN" sz="2750" dirty="0">
                <a:solidFill>
                  <a:srgbClr val="FFFFFF"/>
                </a:solidFill>
                <a:latin typeface="Calibri"/>
                <a:cs typeface="Calibri"/>
              </a:rPr>
              <a:t> along with the obvious time constraint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275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Integrating</a:t>
            </a:r>
            <a:r>
              <a:rPr sz="2750" spc="1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seamless</a:t>
            </a:r>
            <a:r>
              <a:rPr sz="2750" spc="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e-signature</a:t>
            </a:r>
            <a:r>
              <a:rPr sz="2750" spc="20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capabilities</a:t>
            </a:r>
            <a:r>
              <a:rPr sz="275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becomes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intricate,</a:t>
            </a:r>
            <a:r>
              <a:rPr sz="27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involving</a:t>
            </a:r>
            <a:r>
              <a:rPr sz="275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complexities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such</a:t>
            </a:r>
            <a:r>
              <a:rPr sz="275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sz="2750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dynamic</a:t>
            </a:r>
            <a:r>
              <a:rPr sz="2750" spc="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document</a:t>
            </a:r>
            <a:r>
              <a:rPr sz="2750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layouts,</a:t>
            </a:r>
            <a:r>
              <a:rPr sz="275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hierarchical</a:t>
            </a:r>
            <a:r>
              <a:rPr sz="275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signatory</a:t>
            </a:r>
            <a:r>
              <a:rPr sz="275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identification,</a:t>
            </a:r>
            <a:r>
              <a:rPr sz="2750" spc="2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750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fostering</a:t>
            </a:r>
            <a:r>
              <a:rPr sz="27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collaborative</a:t>
            </a:r>
            <a:r>
              <a:rPr sz="2750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editing</a:t>
            </a:r>
            <a:r>
              <a:rPr sz="275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processes.</a:t>
            </a:r>
            <a:endParaRPr sz="2750" dirty="0">
              <a:latin typeface="Calibri"/>
              <a:cs typeface="Calibri"/>
            </a:endParaRPr>
          </a:p>
          <a:p>
            <a:pPr marL="469900" marR="5080" lvl="1" indent="-457834">
              <a:lnSpc>
                <a:spcPct val="100000"/>
              </a:lnSpc>
              <a:spcBef>
                <a:spcPts val="75"/>
              </a:spcBef>
              <a:buFont typeface="Arial MT"/>
              <a:buChar char="•"/>
              <a:tabLst>
                <a:tab pos="469900" algn="l"/>
              </a:tabLst>
            </a:pP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75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absence</a:t>
            </a:r>
            <a:r>
              <a:rPr sz="2750" spc="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750" spc="-1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sophisticated</a:t>
            </a:r>
            <a:r>
              <a:rPr sz="2750" spc="1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AI</a:t>
            </a:r>
            <a:r>
              <a:rPr sz="2750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functionalities</a:t>
            </a:r>
            <a:r>
              <a:rPr sz="2750" spc="1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275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existing</a:t>
            </a:r>
            <a:r>
              <a:rPr sz="2750" spc="1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systems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exacerbates</a:t>
            </a:r>
            <a:r>
              <a:rPr sz="2750" spc="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delays,</a:t>
            </a:r>
            <a:r>
              <a:rPr sz="275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hindering</a:t>
            </a:r>
            <a:r>
              <a:rPr sz="2750" spc="1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automated</a:t>
            </a:r>
            <a:r>
              <a:rPr sz="275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document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creation</a:t>
            </a:r>
            <a:r>
              <a:rPr sz="2750" spc="-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75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intelligent</a:t>
            </a:r>
            <a:r>
              <a:rPr sz="2750" spc="1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signature</a:t>
            </a:r>
            <a:r>
              <a:rPr sz="275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recommendations</a:t>
            </a:r>
            <a:endParaRPr sz="275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5157" y="980616"/>
            <a:ext cx="16892905" cy="550368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870585" algn="ctr">
              <a:lnSpc>
                <a:spcPts val="3835"/>
              </a:lnSpc>
              <a:spcBef>
                <a:spcPts val="125"/>
              </a:spcBef>
              <a:tabLst>
                <a:tab pos="5597525" algn="l"/>
              </a:tabLst>
            </a:pPr>
            <a:r>
              <a:rPr sz="3200" b="1" dirty="0">
                <a:solidFill>
                  <a:srgbClr val="FFFFFF"/>
                </a:solidFill>
                <a:latin typeface="Calibri"/>
                <a:cs typeface="Calibri"/>
              </a:rPr>
              <a:t>"</a:t>
            </a:r>
            <a:r>
              <a:rPr sz="3200" b="1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671F"/>
                </a:solidFill>
                <a:latin typeface="Calibri"/>
                <a:cs typeface="Calibri"/>
              </a:rPr>
              <a:t>Seamless</a:t>
            </a:r>
            <a:r>
              <a:rPr sz="3200" b="1" spc="-125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671F"/>
                </a:solidFill>
                <a:latin typeface="Calibri"/>
                <a:cs typeface="Calibri"/>
              </a:rPr>
              <a:t>workflows</a:t>
            </a:r>
            <a:r>
              <a:rPr sz="3200" b="1" spc="-125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FF671F"/>
                </a:solidFill>
                <a:latin typeface="Calibri"/>
                <a:cs typeface="Calibri"/>
              </a:rPr>
              <a:t>with</a:t>
            </a:r>
            <a:r>
              <a:rPr lang="en-IN" sz="3200" b="1" spc="-20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671F"/>
                </a:solidFill>
                <a:latin typeface="Calibri"/>
                <a:cs typeface="Calibri"/>
              </a:rPr>
              <a:t>smart</a:t>
            </a:r>
            <a:r>
              <a:rPr sz="3200" b="1" spc="-70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671F"/>
                </a:solidFill>
                <a:latin typeface="Calibri"/>
                <a:cs typeface="Calibri"/>
              </a:rPr>
              <a:t>document</a:t>
            </a:r>
            <a:r>
              <a:rPr sz="3200" b="1" spc="-150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spc="-10" dirty="0">
                <a:solidFill>
                  <a:srgbClr val="FF671F"/>
                </a:solidFill>
                <a:latin typeface="Calibri"/>
                <a:cs typeface="Calibri"/>
              </a:rPr>
              <a:t>handling:</a:t>
            </a:r>
            <a:endParaRPr sz="3200" dirty="0">
              <a:latin typeface="Calibri"/>
              <a:cs typeface="Calibri"/>
            </a:endParaRPr>
          </a:p>
          <a:p>
            <a:pPr marL="883285" algn="ctr">
              <a:lnSpc>
                <a:spcPts val="3835"/>
              </a:lnSpc>
            </a:pPr>
            <a:r>
              <a:rPr sz="3200" b="1" dirty="0">
                <a:solidFill>
                  <a:srgbClr val="FF671F"/>
                </a:solidFill>
                <a:latin typeface="Calibri"/>
                <a:cs typeface="Calibri"/>
              </a:rPr>
              <a:t>AI</a:t>
            </a:r>
            <a:r>
              <a:rPr sz="3200" b="1" spc="-5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spc="-10" dirty="0">
                <a:solidFill>
                  <a:srgbClr val="FF671F"/>
                </a:solidFill>
                <a:latin typeface="Calibri"/>
                <a:cs typeface="Calibri"/>
              </a:rPr>
              <a:t>document</a:t>
            </a:r>
            <a:r>
              <a:rPr sz="3200" b="1" spc="-190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671F"/>
                </a:solidFill>
                <a:latin typeface="Calibri"/>
                <a:cs typeface="Calibri"/>
              </a:rPr>
              <a:t>management</a:t>
            </a:r>
            <a:r>
              <a:rPr sz="3200" b="1" spc="-195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671F"/>
                </a:solidFill>
                <a:latin typeface="Calibri"/>
                <a:cs typeface="Calibri"/>
              </a:rPr>
              <a:t>with</a:t>
            </a:r>
            <a:r>
              <a:rPr sz="3200" b="1" spc="-30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671F"/>
                </a:solidFill>
                <a:latin typeface="Calibri"/>
                <a:cs typeface="Calibri"/>
              </a:rPr>
              <a:t>smart</a:t>
            </a:r>
            <a:r>
              <a:rPr sz="3200" b="1" spc="-35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671F"/>
                </a:solidFill>
                <a:latin typeface="Calibri"/>
                <a:cs typeface="Calibri"/>
              </a:rPr>
              <a:t>FINTECH</a:t>
            </a:r>
            <a:r>
              <a:rPr sz="3200" b="1" spc="25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spc="-10" dirty="0">
                <a:solidFill>
                  <a:srgbClr val="FF671F"/>
                </a:solidFill>
                <a:latin typeface="Calibri"/>
                <a:cs typeface="Calibri"/>
              </a:rPr>
              <a:t>integration</a:t>
            </a:r>
            <a:r>
              <a:rPr sz="3200" b="1" spc="-175" dirty="0">
                <a:solidFill>
                  <a:srgbClr val="FF671F"/>
                </a:solidFill>
                <a:latin typeface="Calibri"/>
                <a:cs typeface="Calibri"/>
              </a:rPr>
              <a:t> </a:t>
            </a:r>
            <a:r>
              <a:rPr sz="3200" b="1" spc="-50" dirty="0">
                <a:solidFill>
                  <a:srgbClr val="FFFFFF"/>
                </a:solidFill>
                <a:latin typeface="Calibri"/>
                <a:cs typeface="Calibri"/>
              </a:rPr>
              <a:t>"</a:t>
            </a:r>
            <a:endParaRPr sz="3200" dirty="0">
              <a:latin typeface="Calibri"/>
              <a:cs typeface="Calibri"/>
            </a:endParaRPr>
          </a:p>
          <a:p>
            <a:pPr marL="392430" indent="-379730">
              <a:lnSpc>
                <a:spcPct val="100000"/>
              </a:lnSpc>
              <a:spcBef>
                <a:spcPts val="3479"/>
              </a:spcBef>
              <a:buSzPct val="97368"/>
              <a:buAutoNum type="arabicPeriod"/>
              <a:tabLst>
                <a:tab pos="392430" algn="l"/>
              </a:tabLst>
            </a:pPr>
            <a:r>
              <a:rPr sz="3800" b="1" dirty="0">
                <a:solidFill>
                  <a:srgbClr val="00AF50"/>
                </a:solidFill>
                <a:latin typeface="Calibri"/>
                <a:cs typeface="Calibri"/>
              </a:rPr>
              <a:t>Simplified</a:t>
            </a:r>
            <a:r>
              <a:rPr sz="3800" b="1" spc="-225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3800" b="1" dirty="0">
                <a:solidFill>
                  <a:srgbClr val="00AF50"/>
                </a:solidFill>
                <a:latin typeface="Calibri"/>
                <a:cs typeface="Calibri"/>
              </a:rPr>
              <a:t>and</a:t>
            </a:r>
            <a:r>
              <a:rPr sz="3800" b="1" spc="-50" dirty="0">
                <a:solidFill>
                  <a:srgbClr val="00AF50"/>
                </a:solidFill>
                <a:latin typeface="Calibri"/>
                <a:cs typeface="Calibri"/>
              </a:rPr>
              <a:t> </a:t>
            </a:r>
            <a:r>
              <a:rPr sz="3800" b="1" spc="-10" dirty="0">
                <a:solidFill>
                  <a:srgbClr val="00AF50"/>
                </a:solidFill>
                <a:latin typeface="Calibri"/>
                <a:cs typeface="Calibri"/>
              </a:rPr>
              <a:t>Refined:</a:t>
            </a:r>
            <a:endParaRPr sz="3800" dirty="0">
              <a:latin typeface="Calibri"/>
              <a:cs typeface="Calibri"/>
            </a:endParaRPr>
          </a:p>
          <a:p>
            <a:pPr marL="527050" marR="92075" lvl="1" indent="-514984">
              <a:lnSpc>
                <a:spcPct val="102400"/>
              </a:lnSpc>
              <a:spcBef>
                <a:spcPts val="85"/>
              </a:spcBef>
              <a:buFont typeface="Arial MT"/>
              <a:buChar char="•"/>
              <a:tabLst>
                <a:tab pos="527050" algn="l"/>
                <a:tab pos="3318510" algn="l"/>
              </a:tabLst>
            </a:pP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275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today's</a:t>
            </a:r>
            <a:r>
              <a:rPr sz="275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business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	world,</a:t>
            </a:r>
            <a:r>
              <a:rPr sz="27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dealing</a:t>
            </a:r>
            <a:r>
              <a:rPr sz="275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with</a:t>
            </a:r>
            <a:r>
              <a:rPr sz="275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75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ton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750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documents</a:t>
            </a:r>
            <a:r>
              <a:rPr sz="275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2750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7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real</a:t>
            </a:r>
            <a:r>
              <a:rPr sz="275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headache.</a:t>
            </a:r>
            <a:r>
              <a:rPr sz="2750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Imagine</a:t>
            </a:r>
            <a:r>
              <a:rPr sz="275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having</a:t>
            </a:r>
            <a:r>
              <a:rPr sz="275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75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sign</a:t>
            </a:r>
            <a:r>
              <a:rPr sz="275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or</a:t>
            </a:r>
            <a:r>
              <a:rPr sz="275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20" dirty="0">
                <a:solidFill>
                  <a:srgbClr val="FFFFFF"/>
                </a:solidFill>
                <a:latin typeface="Calibri"/>
                <a:cs typeface="Calibri"/>
              </a:rPr>
              <a:t>edit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them</a:t>
            </a:r>
            <a:r>
              <a:rPr sz="275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online</a:t>
            </a:r>
            <a:r>
              <a:rPr sz="2750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–</a:t>
            </a:r>
            <a:r>
              <a:rPr sz="275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it's</a:t>
            </a:r>
            <a:r>
              <a:rPr sz="275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not</a:t>
            </a:r>
            <a:r>
              <a:rPr sz="27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always</a:t>
            </a:r>
            <a:r>
              <a:rPr sz="275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sz="275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smooth</a:t>
            </a:r>
            <a:r>
              <a:rPr sz="275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we'd</a:t>
            </a:r>
            <a:r>
              <a:rPr sz="2750" spc="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like.</a:t>
            </a:r>
            <a:endParaRPr sz="2750" dirty="0">
              <a:latin typeface="Calibri"/>
              <a:cs typeface="Calibri"/>
            </a:endParaRPr>
          </a:p>
          <a:p>
            <a:pPr marL="527050" marR="313055" lvl="1" indent="-514984">
              <a:lnSpc>
                <a:spcPts val="3379"/>
              </a:lnSpc>
              <a:spcBef>
                <a:spcPts val="50"/>
              </a:spcBef>
              <a:buFont typeface="Arial MT"/>
              <a:buChar char="•"/>
              <a:tabLst>
                <a:tab pos="527050" algn="l"/>
              </a:tabLst>
            </a:pP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We</a:t>
            </a:r>
            <a:r>
              <a:rPr sz="275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want</a:t>
            </a:r>
            <a:r>
              <a:rPr sz="275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75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make</a:t>
            </a:r>
            <a:r>
              <a:rPr sz="275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this</a:t>
            </a:r>
            <a:r>
              <a:rPr sz="275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process</a:t>
            </a:r>
            <a:r>
              <a:rPr sz="275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20" dirty="0">
                <a:solidFill>
                  <a:srgbClr val="FFFFFF"/>
                </a:solidFill>
                <a:latin typeface="Calibri"/>
                <a:cs typeface="Calibri"/>
              </a:rPr>
              <a:t>simpler</a:t>
            </a:r>
            <a:r>
              <a:rPr lang="en-IN" sz="2750" spc="-20" dirty="0">
                <a:solidFill>
                  <a:srgbClr val="FFFFFF"/>
                </a:solidFill>
                <a:latin typeface="Calibri"/>
                <a:cs typeface="Calibri"/>
              </a:rPr>
              <a:t> and time efficient</a:t>
            </a:r>
            <a:r>
              <a:rPr sz="2750" spc="-2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2750" spc="1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Think</a:t>
            </a:r>
            <a:r>
              <a:rPr sz="275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about</a:t>
            </a:r>
            <a:r>
              <a:rPr sz="275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creating</a:t>
            </a:r>
            <a:r>
              <a:rPr sz="275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750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document</a:t>
            </a:r>
            <a:r>
              <a:rPr sz="2750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–</a:t>
            </a:r>
            <a:r>
              <a:rPr sz="275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making</a:t>
            </a:r>
            <a:r>
              <a:rPr sz="275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it</a:t>
            </a:r>
            <a:r>
              <a:rPr sz="275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look</a:t>
            </a:r>
            <a:r>
              <a:rPr sz="275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good,</a:t>
            </a:r>
            <a:r>
              <a:rPr lang="en-IN" sz="2750" dirty="0">
                <a:solidFill>
                  <a:srgbClr val="FFFFFF"/>
                </a:solidFill>
                <a:latin typeface="Calibri"/>
                <a:cs typeface="Calibri"/>
              </a:rPr>
              <a:t>easily editable</a:t>
            </a:r>
            <a:r>
              <a:rPr sz="275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getting</a:t>
            </a:r>
            <a:r>
              <a:rPr sz="2750" spc="1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750" spc="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20" dirty="0">
                <a:solidFill>
                  <a:srgbClr val="FFFFFF"/>
                </a:solidFill>
                <a:latin typeface="Calibri"/>
                <a:cs typeface="Calibri"/>
              </a:rPr>
              <a:t>right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people</a:t>
            </a:r>
            <a:r>
              <a:rPr sz="2750" spc="1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75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sign</a:t>
            </a:r>
            <a:r>
              <a:rPr sz="275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it,</a:t>
            </a:r>
            <a:r>
              <a:rPr sz="275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750" spc="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working</a:t>
            </a:r>
            <a:r>
              <a:rPr sz="2750" spc="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275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it</a:t>
            </a:r>
            <a:r>
              <a:rPr sz="275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together</a:t>
            </a:r>
            <a:r>
              <a:rPr sz="27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with</a:t>
            </a:r>
            <a:r>
              <a:rPr sz="2750" spc="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your</a:t>
            </a:r>
            <a:r>
              <a:rPr sz="2750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team</a:t>
            </a:r>
            <a:r>
              <a:rPr lang="en-IN" sz="2750" spc="-10" dirty="0">
                <a:solidFill>
                  <a:srgbClr val="FFFFFF"/>
                </a:solidFill>
                <a:latin typeface="Calibri"/>
                <a:cs typeface="Calibri"/>
              </a:rPr>
              <a:t> and organisation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2750" dirty="0">
              <a:latin typeface="Calibri"/>
              <a:cs typeface="Calibri"/>
            </a:endParaRPr>
          </a:p>
          <a:p>
            <a:pPr marL="527050" lvl="1" indent="-514350">
              <a:lnSpc>
                <a:spcPts val="3250"/>
              </a:lnSpc>
              <a:buFont typeface="Arial MT"/>
              <a:buChar char="•"/>
              <a:tabLst>
                <a:tab pos="527050" algn="l"/>
              </a:tabLst>
            </a:pP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750" spc="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tools</a:t>
            </a:r>
            <a:r>
              <a:rPr sz="275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out</a:t>
            </a:r>
            <a:r>
              <a:rPr sz="275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there</a:t>
            </a:r>
            <a:r>
              <a:rPr sz="275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are</a:t>
            </a:r>
            <a:r>
              <a:rPr sz="2750" spc="-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missing</a:t>
            </a:r>
            <a:r>
              <a:rPr sz="2750" spc="1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some</a:t>
            </a:r>
            <a:r>
              <a:rPr sz="2750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smart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features</a:t>
            </a:r>
            <a:r>
              <a:rPr sz="275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2750" spc="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could</a:t>
            </a:r>
            <a:r>
              <a:rPr sz="275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speed</a:t>
            </a:r>
            <a:r>
              <a:rPr sz="2750" spc="1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things</a:t>
            </a:r>
            <a:r>
              <a:rPr sz="2750" spc="1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up,</a:t>
            </a:r>
            <a:r>
              <a:rPr sz="2750" spc="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like</a:t>
            </a:r>
            <a:r>
              <a:rPr sz="2750" spc="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en-IN" sz="2750" spc="55" dirty="0">
                <a:solidFill>
                  <a:srgbClr val="FFFFFF"/>
                </a:solidFill>
                <a:latin typeface="Calibri"/>
                <a:cs typeface="Calibri"/>
              </a:rPr>
              <a:t>just entering the subject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using</a:t>
            </a:r>
            <a:r>
              <a:rPr sz="2750" spc="1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AI</a:t>
            </a:r>
            <a:r>
              <a:rPr sz="2750" spc="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75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lang="en-IN" sz="2750" spc="-30" dirty="0">
                <a:solidFill>
                  <a:srgbClr val="FFFFFF"/>
                </a:solidFill>
                <a:latin typeface="Calibri"/>
                <a:cs typeface="Calibri"/>
              </a:rPr>
              <a:t>generate the text according to the hierarchy provided stored as a pdf</a:t>
            </a:r>
            <a:r>
              <a:rPr sz="2750" spc="-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document</a:t>
            </a:r>
            <a:r>
              <a:rPr lang="en-IN" sz="2750" spc="-10" dirty="0">
                <a:solidFill>
                  <a:srgbClr val="FFFFFF"/>
                </a:solidFill>
                <a:latin typeface="Calibri"/>
                <a:cs typeface="Calibri"/>
              </a:rPr>
              <a:t> and</a:t>
            </a:r>
            <a:r>
              <a:rPr lang="en-IN" sz="2750" spc="-10" dirty="0"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automatically</a:t>
            </a:r>
            <a:r>
              <a:rPr sz="2750" spc="-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suggesting</a:t>
            </a:r>
            <a:r>
              <a:rPr sz="2750" spc="2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750" spc="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best</a:t>
            </a:r>
            <a:r>
              <a:rPr sz="275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person</a:t>
            </a:r>
            <a:r>
              <a:rPr sz="2750" spc="1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75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sign.</a:t>
            </a:r>
            <a:endParaRPr sz="275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849" y="10725"/>
            <a:ext cx="6926580" cy="457834"/>
          </a:xfrm>
          <a:custGeom>
            <a:avLst/>
            <a:gdLst/>
            <a:ahLst/>
            <a:cxnLst/>
            <a:rect l="l" t="t" r="r" b="b"/>
            <a:pathLst>
              <a:path w="6926580" h="457834">
                <a:moveTo>
                  <a:pt x="0" y="259584"/>
                </a:moveTo>
                <a:lnTo>
                  <a:pt x="0" y="457262"/>
                </a:lnTo>
                <a:lnTo>
                  <a:pt x="996140" y="457262"/>
                </a:lnTo>
                <a:lnTo>
                  <a:pt x="1182920" y="267520"/>
                </a:lnTo>
                <a:lnTo>
                  <a:pt x="828073" y="267520"/>
                </a:lnTo>
                <a:lnTo>
                  <a:pt x="0" y="259584"/>
                </a:lnTo>
                <a:close/>
              </a:path>
              <a:path w="6926580" h="457834">
                <a:moveTo>
                  <a:pt x="5614231" y="0"/>
                </a:moveTo>
                <a:lnTo>
                  <a:pt x="1624527" y="0"/>
                </a:lnTo>
                <a:lnTo>
                  <a:pt x="1174440" y="457262"/>
                </a:lnTo>
                <a:lnTo>
                  <a:pt x="1696574" y="457262"/>
                </a:lnTo>
                <a:lnTo>
                  <a:pt x="2061969" y="70010"/>
                </a:lnTo>
                <a:lnTo>
                  <a:pt x="5544042" y="70010"/>
                </a:lnTo>
                <a:lnTo>
                  <a:pt x="5614231" y="0"/>
                </a:lnTo>
                <a:close/>
              </a:path>
              <a:path w="6926580" h="457834">
                <a:moveTo>
                  <a:pt x="2427341" y="128908"/>
                </a:moveTo>
                <a:lnTo>
                  <a:pt x="2117569" y="128908"/>
                </a:lnTo>
                <a:lnTo>
                  <a:pt x="1807749" y="457262"/>
                </a:lnTo>
                <a:lnTo>
                  <a:pt x="2117569" y="457262"/>
                </a:lnTo>
                <a:lnTo>
                  <a:pt x="2427341" y="128908"/>
                </a:lnTo>
                <a:close/>
              </a:path>
              <a:path w="6926580" h="457834">
                <a:moveTo>
                  <a:pt x="2839103" y="128908"/>
                </a:moveTo>
                <a:lnTo>
                  <a:pt x="2529185" y="128908"/>
                </a:lnTo>
                <a:lnTo>
                  <a:pt x="2219413" y="457262"/>
                </a:lnTo>
                <a:lnTo>
                  <a:pt x="2529185" y="457262"/>
                </a:lnTo>
                <a:lnTo>
                  <a:pt x="2839103" y="128908"/>
                </a:lnTo>
                <a:close/>
              </a:path>
              <a:path w="6926580" h="457834">
                <a:moveTo>
                  <a:pt x="3250864" y="128908"/>
                </a:moveTo>
                <a:lnTo>
                  <a:pt x="2940947" y="128908"/>
                </a:lnTo>
                <a:lnTo>
                  <a:pt x="2631273" y="457262"/>
                </a:lnTo>
                <a:lnTo>
                  <a:pt x="2940947" y="457262"/>
                </a:lnTo>
                <a:lnTo>
                  <a:pt x="3250864" y="128908"/>
                </a:lnTo>
                <a:close/>
              </a:path>
              <a:path w="6926580" h="457834">
                <a:moveTo>
                  <a:pt x="5726795" y="358335"/>
                </a:moveTo>
                <a:lnTo>
                  <a:pt x="3193364" y="358335"/>
                </a:lnTo>
                <a:lnTo>
                  <a:pt x="3094931" y="456381"/>
                </a:lnTo>
                <a:lnTo>
                  <a:pt x="5628362" y="456381"/>
                </a:lnTo>
                <a:lnTo>
                  <a:pt x="5726795" y="358335"/>
                </a:lnTo>
                <a:close/>
              </a:path>
              <a:path w="6926580" h="457834">
                <a:moveTo>
                  <a:pt x="1303573" y="144955"/>
                </a:moveTo>
                <a:lnTo>
                  <a:pt x="946948" y="144955"/>
                </a:lnTo>
                <a:lnTo>
                  <a:pt x="828073" y="267520"/>
                </a:lnTo>
                <a:lnTo>
                  <a:pt x="1182920" y="267520"/>
                </a:lnTo>
                <a:lnTo>
                  <a:pt x="1303573" y="144955"/>
                </a:lnTo>
                <a:close/>
              </a:path>
              <a:path w="6926580" h="457834">
                <a:moveTo>
                  <a:pt x="5927559" y="130670"/>
                </a:moveTo>
                <a:lnTo>
                  <a:pt x="3394128" y="130670"/>
                </a:lnTo>
                <a:lnTo>
                  <a:pt x="3295939" y="228732"/>
                </a:lnTo>
                <a:lnTo>
                  <a:pt x="5829370" y="228732"/>
                </a:lnTo>
                <a:lnTo>
                  <a:pt x="5927559" y="130670"/>
                </a:lnTo>
                <a:close/>
              </a:path>
              <a:path w="6926580" h="457834">
                <a:moveTo>
                  <a:pt x="5544042" y="70010"/>
                </a:moveTo>
                <a:lnTo>
                  <a:pt x="2061969" y="70010"/>
                </a:lnTo>
                <a:lnTo>
                  <a:pt x="5534315" y="79713"/>
                </a:lnTo>
                <a:lnTo>
                  <a:pt x="5544042" y="70010"/>
                </a:lnTo>
                <a:close/>
              </a:path>
              <a:path w="6926580" h="457834">
                <a:moveTo>
                  <a:pt x="6054986" y="187"/>
                </a:moveTo>
                <a:lnTo>
                  <a:pt x="5720948" y="187"/>
                </a:lnTo>
                <a:lnTo>
                  <a:pt x="5640788" y="79008"/>
                </a:lnTo>
                <a:lnTo>
                  <a:pt x="5975070" y="79008"/>
                </a:lnTo>
                <a:lnTo>
                  <a:pt x="6054986" y="187"/>
                </a:lnTo>
                <a:close/>
              </a:path>
              <a:path w="6926580" h="457834">
                <a:moveTo>
                  <a:pt x="6495742" y="187"/>
                </a:moveTo>
                <a:lnTo>
                  <a:pt x="6161459" y="187"/>
                </a:lnTo>
                <a:lnTo>
                  <a:pt x="6081544" y="79008"/>
                </a:lnTo>
                <a:lnTo>
                  <a:pt x="6415826" y="79008"/>
                </a:lnTo>
                <a:lnTo>
                  <a:pt x="6495742" y="187"/>
                </a:lnTo>
                <a:close/>
              </a:path>
              <a:path w="6926580" h="457834">
                <a:moveTo>
                  <a:pt x="6926264" y="187"/>
                </a:moveTo>
                <a:lnTo>
                  <a:pt x="6591982" y="187"/>
                </a:lnTo>
                <a:lnTo>
                  <a:pt x="6512066" y="79008"/>
                </a:lnTo>
                <a:lnTo>
                  <a:pt x="6846348" y="79008"/>
                </a:lnTo>
                <a:lnTo>
                  <a:pt x="6926264" y="187"/>
                </a:lnTo>
                <a:close/>
              </a:path>
            </a:pathLst>
          </a:custGeom>
          <a:solidFill>
            <a:srgbClr val="00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353812" y="9793892"/>
            <a:ext cx="6923405" cy="483870"/>
          </a:xfrm>
          <a:custGeom>
            <a:avLst/>
            <a:gdLst/>
            <a:ahLst/>
            <a:cxnLst/>
            <a:rect l="l" t="t" r="r" b="b"/>
            <a:pathLst>
              <a:path w="6923405" h="483870">
                <a:moveTo>
                  <a:pt x="2119131" y="307805"/>
                </a:moveTo>
                <a:lnTo>
                  <a:pt x="1017959" y="307805"/>
                </a:lnTo>
                <a:lnTo>
                  <a:pt x="1196126" y="483647"/>
                </a:lnTo>
                <a:lnTo>
                  <a:pt x="2297299" y="483647"/>
                </a:lnTo>
                <a:lnTo>
                  <a:pt x="2119131" y="307805"/>
                </a:lnTo>
                <a:close/>
              </a:path>
              <a:path w="6923405" h="483870">
                <a:moveTo>
                  <a:pt x="3366302" y="307805"/>
                </a:moveTo>
                <a:lnTo>
                  <a:pt x="2265155" y="307805"/>
                </a:lnTo>
                <a:lnTo>
                  <a:pt x="2443323" y="483647"/>
                </a:lnTo>
                <a:lnTo>
                  <a:pt x="3544443" y="483647"/>
                </a:lnTo>
                <a:lnTo>
                  <a:pt x="3366302" y="307805"/>
                </a:lnTo>
                <a:close/>
              </a:path>
              <a:path w="6923405" h="483870">
                <a:moveTo>
                  <a:pt x="4613290" y="307805"/>
                </a:moveTo>
                <a:lnTo>
                  <a:pt x="3512195" y="307805"/>
                </a:lnTo>
                <a:lnTo>
                  <a:pt x="3690337" y="483647"/>
                </a:lnTo>
                <a:lnTo>
                  <a:pt x="4791431" y="483647"/>
                </a:lnTo>
                <a:lnTo>
                  <a:pt x="4613290" y="307805"/>
                </a:lnTo>
                <a:close/>
              </a:path>
              <a:path w="6923405" h="483870">
                <a:moveTo>
                  <a:pt x="4964933" y="202885"/>
                </a:moveTo>
                <a:lnTo>
                  <a:pt x="4627073" y="202885"/>
                </a:lnTo>
                <a:lnTo>
                  <a:pt x="4901436" y="475061"/>
                </a:lnTo>
                <a:lnTo>
                  <a:pt x="6367655" y="475061"/>
                </a:lnTo>
                <a:lnTo>
                  <a:pt x="6259855" y="358020"/>
                </a:lnTo>
                <a:lnTo>
                  <a:pt x="5119887" y="358020"/>
                </a:lnTo>
                <a:lnTo>
                  <a:pt x="4964933" y="202885"/>
                </a:lnTo>
                <a:close/>
              </a:path>
              <a:path w="6923405" h="483870">
                <a:moveTo>
                  <a:pt x="6465697" y="194692"/>
                </a:moveTo>
                <a:lnTo>
                  <a:pt x="6232163" y="194692"/>
                </a:lnTo>
                <a:lnTo>
                  <a:pt x="6448274" y="408232"/>
                </a:lnTo>
                <a:lnTo>
                  <a:pt x="6910140" y="408232"/>
                </a:lnTo>
                <a:lnTo>
                  <a:pt x="6910140" y="301460"/>
                </a:lnTo>
                <a:lnTo>
                  <a:pt x="6571022" y="301460"/>
                </a:lnTo>
                <a:lnTo>
                  <a:pt x="6465697" y="194692"/>
                </a:lnTo>
                <a:close/>
              </a:path>
              <a:path w="6923405" h="483870">
                <a:moveTo>
                  <a:pt x="6254009" y="351672"/>
                </a:moveTo>
                <a:lnTo>
                  <a:pt x="5119887" y="358020"/>
                </a:lnTo>
                <a:lnTo>
                  <a:pt x="6259855" y="358020"/>
                </a:lnTo>
                <a:lnTo>
                  <a:pt x="6254009" y="351672"/>
                </a:lnTo>
                <a:close/>
              </a:path>
              <a:path w="6923405" h="483870">
                <a:moveTo>
                  <a:pt x="3861976" y="103771"/>
                </a:moveTo>
                <a:lnTo>
                  <a:pt x="103705" y="103771"/>
                </a:lnTo>
                <a:lnTo>
                  <a:pt x="0" y="220816"/>
                </a:lnTo>
                <a:lnTo>
                  <a:pt x="3977703" y="221936"/>
                </a:lnTo>
                <a:lnTo>
                  <a:pt x="3861976" y="103771"/>
                </a:lnTo>
                <a:close/>
              </a:path>
              <a:path w="6923405" h="483870">
                <a:moveTo>
                  <a:pt x="6923403" y="0"/>
                </a:moveTo>
                <a:lnTo>
                  <a:pt x="5958840" y="0"/>
                </a:lnTo>
                <a:lnTo>
                  <a:pt x="5742470" y="213544"/>
                </a:lnTo>
                <a:lnTo>
                  <a:pt x="5976264" y="213544"/>
                </a:lnTo>
                <a:lnTo>
                  <a:pt x="6081589" y="106759"/>
                </a:lnTo>
                <a:lnTo>
                  <a:pt x="6923403" y="106759"/>
                </a:lnTo>
                <a:lnTo>
                  <a:pt x="6923403" y="0"/>
                </a:lnTo>
                <a:close/>
              </a:path>
              <a:path w="6923405" h="483870">
                <a:moveTo>
                  <a:pt x="4781288" y="19026"/>
                </a:moveTo>
                <a:lnTo>
                  <a:pt x="3859375" y="19026"/>
                </a:lnTo>
                <a:lnTo>
                  <a:pt x="4058061" y="205127"/>
                </a:lnTo>
                <a:lnTo>
                  <a:pt x="4964933" y="202885"/>
                </a:lnTo>
                <a:lnTo>
                  <a:pt x="4781288" y="19026"/>
                </a:lnTo>
                <a:close/>
              </a:path>
            </a:pathLst>
          </a:custGeom>
          <a:solidFill>
            <a:srgbClr val="00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543800"/>
            <a:ext cx="3781424" cy="2743198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320533" y="1665541"/>
            <a:ext cx="3653154" cy="666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645" dirty="0"/>
              <a:t>SoLuTioN</a:t>
            </a: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249650" y="0"/>
            <a:ext cx="2038350" cy="2038350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239837" y="1686877"/>
            <a:ext cx="4507230" cy="877569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02299"/>
              </a:lnSpc>
              <a:spcBef>
                <a:spcPts val="50"/>
              </a:spcBef>
            </a:pP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AI</a:t>
            </a:r>
            <a:r>
              <a:rPr sz="2750" b="1" spc="17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Document</a:t>
            </a:r>
            <a:r>
              <a:rPr sz="2750" b="1" spc="8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FF04CE"/>
                </a:solidFill>
                <a:latin typeface="Arial"/>
                <a:cs typeface="Arial"/>
              </a:rPr>
              <a:t>Management </a:t>
            </a:r>
            <a:r>
              <a:rPr sz="2750" b="1" dirty="0">
                <a:solidFill>
                  <a:srgbClr val="FF04CE"/>
                </a:solidFill>
                <a:latin typeface="Arial"/>
                <a:cs typeface="Arial"/>
              </a:rPr>
              <a:t>System</a:t>
            </a:r>
            <a:r>
              <a:rPr sz="2750" b="1" spc="12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750" b="1" spc="-10" dirty="0">
                <a:solidFill>
                  <a:srgbClr val="FF04CE"/>
                </a:solidFill>
                <a:latin typeface="Arial"/>
                <a:cs typeface="Arial"/>
              </a:rPr>
              <a:t>Overview</a:t>
            </a:r>
            <a:endParaRPr sz="27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39837" y="3278822"/>
            <a:ext cx="4289425" cy="136842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800"/>
              </a:lnSpc>
              <a:spcBef>
                <a:spcPts val="55"/>
              </a:spcBef>
            </a:pPr>
            <a:r>
              <a:rPr sz="2150" b="1" dirty="0">
                <a:solidFill>
                  <a:srgbClr val="FF04CE"/>
                </a:solidFill>
                <a:latin typeface="Arial"/>
                <a:cs typeface="Arial"/>
              </a:rPr>
              <a:t>Purpose:</a:t>
            </a:r>
            <a:r>
              <a:rPr sz="2150" b="1" spc="114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Streamlines</a:t>
            </a:r>
            <a:r>
              <a:rPr sz="2150" b="1" spc="22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spc="-10" dirty="0">
                <a:solidFill>
                  <a:srgbClr val="FFFFFF"/>
                </a:solidFill>
                <a:latin typeface="Arial"/>
                <a:cs typeface="Arial"/>
              </a:rPr>
              <a:t>managing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1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signing</a:t>
            </a:r>
            <a:r>
              <a:rPr sz="2150" b="1" spc="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PDF</a:t>
            </a:r>
            <a:r>
              <a:rPr sz="2150" b="1" spc="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documents</a:t>
            </a:r>
            <a:r>
              <a:rPr sz="2150" b="1" spc="1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spc="-25" dirty="0">
                <a:solidFill>
                  <a:srgbClr val="FFFFFF"/>
                </a:solidFill>
                <a:latin typeface="Arial"/>
                <a:cs typeface="Arial"/>
              </a:rPr>
              <a:t>for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businesses,</a:t>
            </a:r>
            <a:r>
              <a:rPr sz="2150" b="1" spc="2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using</a:t>
            </a:r>
            <a:r>
              <a:rPr sz="21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advanced</a:t>
            </a:r>
            <a:r>
              <a:rPr sz="2150" b="1" spc="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spc="-25" dirty="0">
                <a:solidFill>
                  <a:srgbClr val="FFFFFF"/>
                </a:solidFill>
                <a:latin typeface="Arial"/>
                <a:cs typeface="Arial"/>
              </a:rPr>
              <a:t>AI </a:t>
            </a:r>
            <a:r>
              <a:rPr sz="2150" b="1" spc="-10" dirty="0">
                <a:solidFill>
                  <a:srgbClr val="FFFFFF"/>
                </a:solidFill>
                <a:latin typeface="Arial"/>
                <a:cs typeface="Arial"/>
              </a:rPr>
              <a:t>technologies.</a:t>
            </a:r>
            <a:endParaRPr sz="21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39837" y="5624131"/>
            <a:ext cx="4428490" cy="2035810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ct val="102400"/>
              </a:lnSpc>
              <a:spcBef>
                <a:spcPts val="65"/>
              </a:spcBef>
            </a:pP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r>
              <a:rPr sz="21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r>
              <a:rPr sz="2150" b="1" spc="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spc="-10" dirty="0">
                <a:solidFill>
                  <a:srgbClr val="FFFFFF"/>
                </a:solidFill>
                <a:latin typeface="Arial"/>
                <a:cs typeface="Arial"/>
              </a:rPr>
              <a:t>significantly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enhances</a:t>
            </a:r>
            <a:r>
              <a:rPr sz="2150" b="1" spc="1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efficiency</a:t>
            </a:r>
            <a:r>
              <a:rPr sz="2150" b="1" spc="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in</a:t>
            </a:r>
            <a:r>
              <a:rPr sz="2150" b="1" spc="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spc="-10" dirty="0">
                <a:solidFill>
                  <a:srgbClr val="FFFFFF"/>
                </a:solidFill>
                <a:latin typeface="Arial"/>
                <a:cs typeface="Arial"/>
              </a:rPr>
              <a:t>document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processing</a:t>
            </a:r>
            <a:r>
              <a:rPr sz="2150" b="1" spc="20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150" b="1" spc="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spc="-10" dirty="0">
                <a:solidFill>
                  <a:srgbClr val="FFFFFF"/>
                </a:solidFill>
                <a:latin typeface="Arial"/>
                <a:cs typeface="Arial"/>
              </a:rPr>
              <a:t>management,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particularly</a:t>
            </a:r>
            <a:r>
              <a:rPr sz="2150" b="1" spc="1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beneficial</a:t>
            </a:r>
            <a:r>
              <a:rPr sz="2150" b="1" spc="1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2150" b="1" spc="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spc="-10" dirty="0">
                <a:solidFill>
                  <a:srgbClr val="FFFFFF"/>
                </a:solidFill>
                <a:latin typeface="Arial"/>
                <a:cs typeface="Arial"/>
              </a:rPr>
              <a:t>large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organizations</a:t>
            </a:r>
            <a:r>
              <a:rPr sz="2150" b="1" spc="2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2150" b="1" spc="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spc="-10" dirty="0">
                <a:solidFill>
                  <a:srgbClr val="FFFFFF"/>
                </a:solidFill>
                <a:latin typeface="Arial"/>
                <a:cs typeface="Arial"/>
              </a:rPr>
              <a:t>complex </a:t>
            </a: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signing</a:t>
            </a:r>
            <a:r>
              <a:rPr sz="2150" b="1" spc="1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spc="-10" dirty="0">
                <a:solidFill>
                  <a:srgbClr val="FFFFFF"/>
                </a:solidFill>
                <a:latin typeface="Arial"/>
                <a:cs typeface="Arial"/>
              </a:rPr>
              <a:t>requirements.</a:t>
            </a:r>
            <a:endParaRPr sz="215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Key</a:t>
            </a:r>
            <a:r>
              <a:rPr spc="-25" dirty="0"/>
              <a:t> </a:t>
            </a:r>
            <a:r>
              <a:rPr spc="-10" dirty="0"/>
              <a:t>Features:</a:t>
            </a:r>
          </a:p>
          <a:p>
            <a:pPr marL="240029" indent="-227329">
              <a:lnSpc>
                <a:spcPts val="2865"/>
              </a:lnSpc>
              <a:spcBef>
                <a:spcPts val="50"/>
              </a:spcBef>
              <a:buChar char="•"/>
              <a:tabLst>
                <a:tab pos="240029" algn="l"/>
              </a:tabLst>
            </a:pPr>
            <a:r>
              <a:rPr spc="-30" dirty="0">
                <a:solidFill>
                  <a:srgbClr val="FF04CE"/>
                </a:solidFill>
              </a:rPr>
              <a:t>AI-</a:t>
            </a:r>
            <a:r>
              <a:rPr dirty="0">
                <a:solidFill>
                  <a:srgbClr val="FF04CE"/>
                </a:solidFill>
              </a:rPr>
              <a:t>Driven</a:t>
            </a:r>
            <a:r>
              <a:rPr spc="-75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PDF</a:t>
            </a:r>
            <a:r>
              <a:rPr spc="85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Creation:</a:t>
            </a:r>
            <a:r>
              <a:rPr spc="-140" dirty="0">
                <a:solidFill>
                  <a:srgbClr val="FF04CE"/>
                </a:solidFill>
              </a:rPr>
              <a:t> </a:t>
            </a:r>
            <a:r>
              <a:rPr dirty="0"/>
              <a:t>Utilizes</a:t>
            </a:r>
            <a:r>
              <a:rPr spc="-204" dirty="0"/>
              <a:t> </a:t>
            </a:r>
            <a:r>
              <a:rPr dirty="0"/>
              <a:t>OCR</a:t>
            </a:r>
            <a:r>
              <a:rPr spc="50" dirty="0"/>
              <a:t> </a:t>
            </a:r>
            <a:r>
              <a:rPr dirty="0"/>
              <a:t>and</a:t>
            </a:r>
            <a:r>
              <a:rPr spc="15" dirty="0"/>
              <a:t> </a:t>
            </a:r>
            <a:r>
              <a:rPr spc="-10" dirty="0"/>
              <a:t>generative</a:t>
            </a:r>
            <a:r>
              <a:rPr spc="-145" dirty="0"/>
              <a:t> </a:t>
            </a:r>
            <a:r>
              <a:rPr dirty="0"/>
              <a:t>AI</a:t>
            </a:r>
            <a:r>
              <a:rPr spc="-85" dirty="0"/>
              <a:t> </a:t>
            </a:r>
            <a:r>
              <a:rPr dirty="0"/>
              <a:t>for</a:t>
            </a:r>
            <a:r>
              <a:rPr spc="20" dirty="0"/>
              <a:t> </a:t>
            </a:r>
            <a:r>
              <a:rPr spc="-10" dirty="0"/>
              <a:t>automated</a:t>
            </a:r>
          </a:p>
          <a:p>
            <a:pPr marL="241300">
              <a:lnSpc>
                <a:spcPts val="2850"/>
              </a:lnSpc>
            </a:pPr>
            <a:r>
              <a:rPr dirty="0"/>
              <a:t>document</a:t>
            </a:r>
            <a:r>
              <a:rPr spc="75" dirty="0"/>
              <a:t> </a:t>
            </a:r>
            <a:r>
              <a:rPr dirty="0"/>
              <a:t>building</a:t>
            </a:r>
            <a:r>
              <a:rPr spc="-185" dirty="0"/>
              <a:t> </a:t>
            </a:r>
            <a:r>
              <a:rPr dirty="0"/>
              <a:t>and</a:t>
            </a:r>
            <a:r>
              <a:rPr spc="-25" dirty="0"/>
              <a:t> </a:t>
            </a:r>
            <a:r>
              <a:rPr dirty="0"/>
              <a:t>preparation</a:t>
            </a:r>
            <a:r>
              <a:rPr spc="-160" dirty="0"/>
              <a:t> </a:t>
            </a:r>
            <a:r>
              <a:rPr dirty="0"/>
              <a:t>for</a:t>
            </a:r>
            <a:r>
              <a:rPr spc="-85" dirty="0"/>
              <a:t> </a:t>
            </a:r>
            <a:r>
              <a:rPr spc="-10" dirty="0"/>
              <a:t>signatures.</a:t>
            </a:r>
          </a:p>
          <a:p>
            <a:pPr marL="240029" marR="5080" indent="-227329">
              <a:lnSpc>
                <a:spcPts val="2930"/>
              </a:lnSpc>
              <a:spcBef>
                <a:spcPts val="45"/>
              </a:spcBef>
              <a:buFont typeface="Arial MT"/>
              <a:buChar char="•"/>
              <a:tabLst>
                <a:tab pos="241300" algn="l"/>
              </a:tabLst>
            </a:pPr>
            <a:r>
              <a:rPr spc="-10" dirty="0">
                <a:solidFill>
                  <a:srgbClr val="FF04CE"/>
                </a:solidFill>
              </a:rPr>
              <a:t>E-</a:t>
            </a:r>
            <a:r>
              <a:rPr dirty="0">
                <a:solidFill>
                  <a:srgbClr val="FF04CE"/>
                </a:solidFill>
              </a:rPr>
              <a:t>Sign</a:t>
            </a:r>
            <a:r>
              <a:rPr spc="-55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Capabilities:</a:t>
            </a:r>
            <a:r>
              <a:rPr spc="-270" dirty="0">
                <a:solidFill>
                  <a:srgbClr val="FF04CE"/>
                </a:solidFill>
              </a:rPr>
              <a:t> </a:t>
            </a:r>
            <a:r>
              <a:rPr dirty="0"/>
              <a:t>Allows</a:t>
            </a:r>
            <a:r>
              <a:rPr spc="-135" dirty="0"/>
              <a:t> </a:t>
            </a:r>
            <a:r>
              <a:rPr dirty="0"/>
              <a:t>sending</a:t>
            </a:r>
            <a:r>
              <a:rPr spc="-55" dirty="0"/>
              <a:t> </a:t>
            </a:r>
            <a:r>
              <a:rPr dirty="0"/>
              <a:t>documents</a:t>
            </a:r>
            <a:r>
              <a:rPr spc="75" dirty="0"/>
              <a:t> </a:t>
            </a:r>
            <a:r>
              <a:rPr dirty="0"/>
              <a:t>for</a:t>
            </a:r>
            <a:r>
              <a:rPr spc="25" dirty="0"/>
              <a:t> </a:t>
            </a:r>
            <a:r>
              <a:rPr dirty="0"/>
              <a:t>signatures</a:t>
            </a:r>
            <a:r>
              <a:rPr spc="-65" dirty="0"/>
              <a:t> </a:t>
            </a:r>
            <a:r>
              <a:rPr dirty="0"/>
              <a:t>within</a:t>
            </a:r>
            <a:r>
              <a:rPr spc="-110" dirty="0"/>
              <a:t> </a:t>
            </a:r>
            <a:r>
              <a:rPr spc="-25" dirty="0"/>
              <a:t>and 	</a:t>
            </a:r>
            <a:r>
              <a:rPr dirty="0"/>
              <a:t>outside</a:t>
            </a:r>
            <a:r>
              <a:rPr spc="-95" dirty="0"/>
              <a:t> </a:t>
            </a:r>
            <a:r>
              <a:rPr dirty="0"/>
              <a:t>the</a:t>
            </a:r>
            <a:r>
              <a:rPr spc="-50" dirty="0"/>
              <a:t> </a:t>
            </a:r>
            <a:r>
              <a:rPr dirty="0"/>
              <a:t>organization,</a:t>
            </a:r>
            <a:r>
              <a:rPr spc="-110" dirty="0"/>
              <a:t> </a:t>
            </a:r>
            <a:r>
              <a:rPr dirty="0"/>
              <a:t>supporting</a:t>
            </a:r>
            <a:r>
              <a:rPr spc="-25" dirty="0"/>
              <a:t> </a:t>
            </a:r>
            <a:r>
              <a:rPr dirty="0"/>
              <a:t>various</a:t>
            </a:r>
            <a:r>
              <a:rPr spc="-110" dirty="0"/>
              <a:t> </a:t>
            </a:r>
            <a:r>
              <a:rPr dirty="0"/>
              <a:t>signing</a:t>
            </a:r>
            <a:r>
              <a:rPr spc="-95" dirty="0"/>
              <a:t> </a:t>
            </a:r>
            <a:r>
              <a:rPr spc="-10" dirty="0"/>
              <a:t>methods.</a:t>
            </a:r>
          </a:p>
          <a:p>
            <a:pPr marL="240029" indent="-227329">
              <a:lnSpc>
                <a:spcPts val="2745"/>
              </a:lnSpc>
              <a:buFont typeface="Arial MT"/>
              <a:buChar char="•"/>
              <a:tabLst>
                <a:tab pos="240029" algn="l"/>
              </a:tabLst>
            </a:pPr>
            <a:r>
              <a:rPr dirty="0">
                <a:solidFill>
                  <a:srgbClr val="FF04CE"/>
                </a:solidFill>
              </a:rPr>
              <a:t>AI</a:t>
            </a:r>
            <a:r>
              <a:rPr spc="-40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Signature</a:t>
            </a:r>
            <a:r>
              <a:rPr spc="-100" dirty="0">
                <a:solidFill>
                  <a:srgbClr val="FF04CE"/>
                </a:solidFill>
              </a:rPr>
              <a:t> </a:t>
            </a:r>
            <a:r>
              <a:rPr spc="-10" dirty="0">
                <a:solidFill>
                  <a:srgbClr val="FF04CE"/>
                </a:solidFill>
              </a:rPr>
              <a:t>Recommendations:</a:t>
            </a:r>
            <a:r>
              <a:rPr spc="125" dirty="0">
                <a:solidFill>
                  <a:srgbClr val="FF04CE"/>
                </a:solidFill>
              </a:rPr>
              <a:t> </a:t>
            </a:r>
            <a:r>
              <a:rPr dirty="0"/>
              <a:t>Predicts</a:t>
            </a:r>
            <a:r>
              <a:rPr spc="-100" dirty="0"/>
              <a:t> </a:t>
            </a:r>
            <a:r>
              <a:rPr dirty="0"/>
              <a:t>the</a:t>
            </a:r>
            <a:r>
              <a:rPr spc="-35" dirty="0"/>
              <a:t> </a:t>
            </a:r>
            <a:r>
              <a:rPr dirty="0"/>
              <a:t>suitable</a:t>
            </a:r>
            <a:r>
              <a:rPr spc="-165" dirty="0"/>
              <a:t> </a:t>
            </a:r>
            <a:r>
              <a:rPr spc="-10" dirty="0"/>
              <a:t>signatory</a:t>
            </a:r>
          </a:p>
          <a:p>
            <a:pPr marL="241300" marR="1310005">
              <a:lnSpc>
                <a:spcPts val="2850"/>
              </a:lnSpc>
              <a:spcBef>
                <a:spcPts val="170"/>
              </a:spcBef>
            </a:pPr>
            <a:r>
              <a:rPr dirty="0"/>
              <a:t>for</a:t>
            </a:r>
            <a:r>
              <a:rPr spc="-110" dirty="0"/>
              <a:t> </a:t>
            </a:r>
            <a:r>
              <a:rPr dirty="0"/>
              <a:t>documents</a:t>
            </a:r>
            <a:r>
              <a:rPr spc="95" dirty="0"/>
              <a:t> </a:t>
            </a:r>
            <a:r>
              <a:rPr dirty="0"/>
              <a:t>based</a:t>
            </a:r>
            <a:r>
              <a:rPr spc="-110" dirty="0"/>
              <a:t> </a:t>
            </a:r>
            <a:r>
              <a:rPr dirty="0"/>
              <a:t>on</a:t>
            </a:r>
            <a:r>
              <a:rPr spc="-35" dirty="0"/>
              <a:t> </a:t>
            </a:r>
            <a:r>
              <a:rPr dirty="0"/>
              <a:t>organizational</a:t>
            </a:r>
            <a:r>
              <a:rPr spc="-125" dirty="0"/>
              <a:t> </a:t>
            </a:r>
            <a:r>
              <a:rPr dirty="0"/>
              <a:t>hierarchy</a:t>
            </a:r>
            <a:r>
              <a:rPr spc="-165" dirty="0"/>
              <a:t> </a:t>
            </a:r>
            <a:r>
              <a:rPr dirty="0"/>
              <a:t>and</a:t>
            </a:r>
            <a:r>
              <a:rPr spc="-110" dirty="0"/>
              <a:t> </a:t>
            </a:r>
            <a:r>
              <a:rPr spc="-10" dirty="0"/>
              <a:t>document context.</a:t>
            </a:r>
          </a:p>
          <a:p>
            <a:pPr marL="240029" indent="-227329">
              <a:lnSpc>
                <a:spcPts val="2765"/>
              </a:lnSpc>
              <a:buChar char="•"/>
              <a:tabLst>
                <a:tab pos="240029" algn="l"/>
              </a:tabLst>
            </a:pPr>
            <a:r>
              <a:rPr dirty="0">
                <a:solidFill>
                  <a:srgbClr val="FF04CE"/>
                </a:solidFill>
              </a:rPr>
              <a:t>Intuitive</a:t>
            </a:r>
            <a:r>
              <a:rPr spc="-114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UI</a:t>
            </a:r>
            <a:r>
              <a:rPr spc="40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for</a:t>
            </a:r>
            <a:r>
              <a:rPr spc="-5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PDF</a:t>
            </a:r>
            <a:r>
              <a:rPr spc="-10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Design</a:t>
            </a:r>
            <a:r>
              <a:rPr dirty="0"/>
              <a:t>:</a:t>
            </a:r>
            <a:r>
              <a:rPr spc="-10" dirty="0"/>
              <a:t> Drag-</a:t>
            </a:r>
            <a:r>
              <a:rPr spc="-25" dirty="0"/>
              <a:t>and-</a:t>
            </a:r>
            <a:r>
              <a:rPr dirty="0"/>
              <a:t>drop</a:t>
            </a:r>
            <a:r>
              <a:rPr spc="-5" dirty="0"/>
              <a:t> </a:t>
            </a:r>
            <a:r>
              <a:rPr dirty="0"/>
              <a:t>interface</a:t>
            </a:r>
            <a:r>
              <a:rPr spc="-210" dirty="0"/>
              <a:t> </a:t>
            </a:r>
            <a:r>
              <a:rPr dirty="0"/>
              <a:t>for</a:t>
            </a:r>
            <a:r>
              <a:rPr spc="-70" dirty="0"/>
              <a:t> </a:t>
            </a:r>
            <a:r>
              <a:rPr spc="-10" dirty="0"/>
              <a:t>customizing</a:t>
            </a:r>
          </a:p>
          <a:p>
            <a:pPr marL="241300">
              <a:lnSpc>
                <a:spcPts val="2865"/>
              </a:lnSpc>
              <a:spcBef>
                <a:spcPts val="45"/>
              </a:spcBef>
            </a:pPr>
            <a:r>
              <a:rPr dirty="0"/>
              <a:t>PDFs,</a:t>
            </a:r>
            <a:r>
              <a:rPr spc="-80" dirty="0"/>
              <a:t> </a:t>
            </a:r>
            <a:r>
              <a:rPr dirty="0"/>
              <a:t>with</a:t>
            </a:r>
            <a:r>
              <a:rPr spc="-170" dirty="0"/>
              <a:t> </a:t>
            </a:r>
            <a:r>
              <a:rPr dirty="0"/>
              <a:t>complete</a:t>
            </a:r>
            <a:r>
              <a:rPr spc="-135" dirty="0"/>
              <a:t> </a:t>
            </a:r>
            <a:r>
              <a:rPr dirty="0"/>
              <a:t>control</a:t>
            </a:r>
            <a:r>
              <a:rPr spc="-20" dirty="0"/>
              <a:t> </a:t>
            </a:r>
            <a:r>
              <a:rPr dirty="0"/>
              <a:t>over</a:t>
            </a:r>
            <a:r>
              <a:rPr spc="-55" dirty="0"/>
              <a:t> </a:t>
            </a:r>
            <a:r>
              <a:rPr dirty="0"/>
              <a:t>document</a:t>
            </a:r>
            <a:r>
              <a:rPr spc="65" dirty="0"/>
              <a:t> </a:t>
            </a:r>
            <a:r>
              <a:rPr spc="-10" dirty="0"/>
              <a:t>components.</a:t>
            </a:r>
          </a:p>
          <a:p>
            <a:pPr marL="240029" marR="241300" indent="-227329">
              <a:lnSpc>
                <a:spcPts val="2930"/>
              </a:lnSpc>
              <a:spcBef>
                <a:spcPts val="45"/>
              </a:spcBef>
              <a:buChar char="•"/>
              <a:tabLst>
                <a:tab pos="241300" algn="l"/>
              </a:tabLst>
            </a:pPr>
            <a:r>
              <a:rPr spc="-35" dirty="0">
                <a:solidFill>
                  <a:srgbClr val="FF04CE"/>
                </a:solidFill>
              </a:rPr>
              <a:t>Prompt-</a:t>
            </a:r>
            <a:r>
              <a:rPr dirty="0">
                <a:solidFill>
                  <a:srgbClr val="FF04CE"/>
                </a:solidFill>
              </a:rPr>
              <a:t>to-PDF</a:t>
            </a:r>
            <a:r>
              <a:rPr spc="130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Generation:</a:t>
            </a:r>
            <a:r>
              <a:rPr spc="-65" dirty="0">
                <a:solidFill>
                  <a:srgbClr val="FF04CE"/>
                </a:solidFill>
              </a:rPr>
              <a:t> </a:t>
            </a:r>
            <a:r>
              <a:rPr dirty="0"/>
              <a:t>Converts</a:t>
            </a:r>
            <a:r>
              <a:rPr spc="-15" dirty="0"/>
              <a:t> </a:t>
            </a:r>
            <a:r>
              <a:rPr dirty="0"/>
              <a:t>user-written</a:t>
            </a:r>
            <a:r>
              <a:rPr spc="-265" dirty="0"/>
              <a:t> </a:t>
            </a:r>
            <a:r>
              <a:rPr dirty="0"/>
              <a:t>prompts</a:t>
            </a:r>
            <a:r>
              <a:rPr spc="60" dirty="0"/>
              <a:t> </a:t>
            </a:r>
            <a:r>
              <a:rPr dirty="0"/>
              <a:t>into</a:t>
            </a:r>
            <a:r>
              <a:rPr spc="-130" dirty="0"/>
              <a:t> </a:t>
            </a:r>
            <a:r>
              <a:rPr spc="-10" dirty="0"/>
              <a:t>tailored 	</a:t>
            </a:r>
            <a:r>
              <a:rPr dirty="0"/>
              <a:t>PDF documents, editable</a:t>
            </a:r>
            <a:r>
              <a:rPr spc="-165" dirty="0"/>
              <a:t> </a:t>
            </a:r>
            <a:r>
              <a:rPr dirty="0"/>
              <a:t>on</a:t>
            </a:r>
            <a:r>
              <a:rPr spc="-45" dirty="0"/>
              <a:t> </a:t>
            </a:r>
            <a:r>
              <a:rPr dirty="0"/>
              <a:t>the</a:t>
            </a:r>
            <a:r>
              <a:rPr spc="-125" dirty="0"/>
              <a:t> </a:t>
            </a:r>
            <a:r>
              <a:rPr spc="-10" dirty="0"/>
              <a:t>platform.</a:t>
            </a:r>
          </a:p>
          <a:p>
            <a:pPr marL="240029" indent="-227329">
              <a:lnSpc>
                <a:spcPts val="2735"/>
              </a:lnSpc>
              <a:buChar char="•"/>
              <a:tabLst>
                <a:tab pos="240029" algn="l"/>
              </a:tabLst>
            </a:pPr>
            <a:r>
              <a:rPr dirty="0">
                <a:solidFill>
                  <a:srgbClr val="FF04CE"/>
                </a:solidFill>
              </a:rPr>
              <a:t>Collaborative</a:t>
            </a:r>
            <a:r>
              <a:rPr spc="-204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Environment:</a:t>
            </a:r>
            <a:r>
              <a:rPr spc="-50" dirty="0">
                <a:solidFill>
                  <a:srgbClr val="FF04CE"/>
                </a:solidFill>
              </a:rPr>
              <a:t> </a:t>
            </a:r>
            <a:r>
              <a:rPr dirty="0"/>
              <a:t>Supports</a:t>
            </a:r>
            <a:r>
              <a:rPr spc="90" dirty="0"/>
              <a:t> </a:t>
            </a:r>
            <a:r>
              <a:rPr dirty="0"/>
              <a:t>multiple</a:t>
            </a:r>
            <a:r>
              <a:rPr spc="-204" dirty="0"/>
              <a:t> </a:t>
            </a:r>
            <a:r>
              <a:rPr dirty="0"/>
              <a:t>users</a:t>
            </a:r>
            <a:r>
              <a:rPr spc="-114" dirty="0"/>
              <a:t> </a:t>
            </a:r>
            <a:r>
              <a:rPr dirty="0"/>
              <a:t>for</a:t>
            </a:r>
            <a:r>
              <a:rPr spc="-25" dirty="0"/>
              <a:t> </a:t>
            </a:r>
            <a:r>
              <a:rPr spc="-10" dirty="0"/>
              <a:t>document</a:t>
            </a:r>
          </a:p>
          <a:p>
            <a:pPr marL="241300">
              <a:lnSpc>
                <a:spcPts val="2865"/>
              </a:lnSpc>
            </a:pPr>
            <a:r>
              <a:rPr dirty="0"/>
              <a:t>sharing,</a:t>
            </a:r>
            <a:r>
              <a:rPr spc="-35" dirty="0"/>
              <a:t> </a:t>
            </a:r>
            <a:r>
              <a:rPr dirty="0"/>
              <a:t>editing,</a:t>
            </a:r>
            <a:r>
              <a:rPr spc="-12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review</a:t>
            </a:r>
            <a:r>
              <a:rPr spc="-50" dirty="0"/>
              <a:t> </a:t>
            </a:r>
            <a:r>
              <a:rPr dirty="0"/>
              <a:t>within</a:t>
            </a:r>
            <a:r>
              <a:rPr spc="-170" dirty="0"/>
              <a:t> </a:t>
            </a:r>
            <a:r>
              <a:rPr dirty="0"/>
              <a:t>an</a:t>
            </a:r>
            <a:r>
              <a:rPr spc="-25" dirty="0"/>
              <a:t> </a:t>
            </a:r>
            <a:r>
              <a:rPr spc="-10" dirty="0"/>
              <a:t>organization.</a:t>
            </a:r>
          </a:p>
          <a:p>
            <a:pPr marL="240029" marR="535940" indent="-227329">
              <a:lnSpc>
                <a:spcPts val="2850"/>
              </a:lnSpc>
              <a:spcBef>
                <a:spcPts val="165"/>
              </a:spcBef>
              <a:buChar char="•"/>
              <a:tabLst>
                <a:tab pos="241300" algn="l"/>
              </a:tabLst>
            </a:pPr>
            <a:r>
              <a:rPr spc="-10" dirty="0">
                <a:solidFill>
                  <a:srgbClr val="FF04CE"/>
                </a:solidFill>
              </a:rPr>
              <a:t>Comprehensive</a:t>
            </a:r>
            <a:r>
              <a:rPr spc="-25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Document</a:t>
            </a:r>
            <a:r>
              <a:rPr spc="-15" dirty="0">
                <a:solidFill>
                  <a:srgbClr val="FF04CE"/>
                </a:solidFill>
              </a:rPr>
              <a:t> </a:t>
            </a:r>
            <a:r>
              <a:rPr dirty="0">
                <a:solidFill>
                  <a:srgbClr val="FF04CE"/>
                </a:solidFill>
              </a:rPr>
              <a:t>Management:</a:t>
            </a:r>
            <a:r>
              <a:rPr spc="-75" dirty="0">
                <a:solidFill>
                  <a:srgbClr val="FF04CE"/>
                </a:solidFill>
              </a:rPr>
              <a:t> </a:t>
            </a:r>
            <a:r>
              <a:rPr dirty="0"/>
              <a:t>Offers</a:t>
            </a:r>
            <a:r>
              <a:rPr spc="-95" dirty="0"/>
              <a:t> </a:t>
            </a:r>
            <a:r>
              <a:rPr dirty="0"/>
              <a:t>storage,</a:t>
            </a:r>
            <a:r>
              <a:rPr spc="-150" dirty="0"/>
              <a:t> </a:t>
            </a:r>
            <a:r>
              <a:rPr dirty="0"/>
              <a:t>tagging,</a:t>
            </a:r>
            <a:r>
              <a:rPr spc="-90" dirty="0"/>
              <a:t> </a:t>
            </a:r>
            <a:r>
              <a:rPr spc="-25" dirty="0"/>
              <a:t>and 	</a:t>
            </a:r>
            <a:r>
              <a:rPr dirty="0"/>
              <a:t>searching</a:t>
            </a:r>
            <a:r>
              <a:rPr spc="-145" dirty="0"/>
              <a:t> </a:t>
            </a:r>
            <a:r>
              <a:rPr dirty="0"/>
              <a:t>functionalities</a:t>
            </a:r>
            <a:r>
              <a:rPr spc="-280" dirty="0"/>
              <a:t> </a:t>
            </a:r>
            <a:r>
              <a:rPr dirty="0"/>
              <a:t>for</a:t>
            </a:r>
            <a:r>
              <a:rPr spc="20" dirty="0"/>
              <a:t> </a:t>
            </a:r>
            <a:r>
              <a:rPr dirty="0"/>
              <a:t>efficient</a:t>
            </a:r>
            <a:r>
              <a:rPr spc="-195" dirty="0"/>
              <a:t> </a:t>
            </a:r>
            <a:r>
              <a:rPr dirty="0"/>
              <a:t>document</a:t>
            </a:r>
            <a:r>
              <a:rPr spc="150" dirty="0"/>
              <a:t> </a:t>
            </a:r>
            <a:r>
              <a:rPr spc="-10" dirty="0"/>
              <a:t>handling.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95419" y="843533"/>
            <a:ext cx="10131425" cy="195245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800" dirty="0"/>
              <a:t>DATA</a:t>
            </a:r>
            <a:r>
              <a:rPr spc="-350" dirty="0"/>
              <a:t> </a:t>
            </a:r>
            <a:r>
              <a:rPr spc="1075" dirty="0"/>
              <a:t>FLoW</a:t>
            </a:r>
            <a:r>
              <a:rPr spc="-295" dirty="0"/>
              <a:t> </a:t>
            </a:r>
            <a:r>
              <a:rPr spc="720" dirty="0"/>
              <a:t>DIAGRAM</a:t>
            </a:r>
            <a:r>
              <a:rPr spc="-265" dirty="0"/>
              <a:t> </a:t>
            </a:r>
            <a:r>
              <a:rPr spc="275" dirty="0"/>
              <a:t>(DFD)</a:t>
            </a:r>
            <a:br>
              <a:rPr lang="en-IN" spc="275" dirty="0"/>
            </a:br>
            <a:r>
              <a:rPr lang="en-IN" spc="275" dirty="0"/>
              <a:t>pinnacle performers </a:t>
            </a:r>
            <a:br>
              <a:rPr lang="en-IN" spc="275" dirty="0"/>
            </a:br>
            <a:r>
              <a:rPr lang="en-IN" spc="275" dirty="0"/>
              <a:t>pinnacle docs</a:t>
            </a:r>
            <a:r>
              <a:rPr spc="275" dirty="0"/>
              <a:t>: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543800"/>
              <a:ext cx="3568902" cy="27431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8098"/>
              <a:ext cx="18259424" cy="1024889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9842" y="10731"/>
              <a:ext cx="18267680" cy="10267315"/>
            </a:xfrm>
            <a:custGeom>
              <a:avLst/>
              <a:gdLst/>
              <a:ahLst/>
              <a:cxnLst/>
              <a:rect l="l" t="t" r="r" b="b"/>
              <a:pathLst>
                <a:path w="18267680" h="10267315">
                  <a:moveTo>
                    <a:pt x="1303578" y="144957"/>
                  </a:moveTo>
                  <a:lnTo>
                    <a:pt x="946950" y="144957"/>
                  </a:lnTo>
                  <a:lnTo>
                    <a:pt x="828078" y="267525"/>
                  </a:lnTo>
                  <a:lnTo>
                    <a:pt x="0" y="259588"/>
                  </a:lnTo>
                  <a:lnTo>
                    <a:pt x="0" y="457263"/>
                  </a:lnTo>
                  <a:lnTo>
                    <a:pt x="996137" y="457263"/>
                  </a:lnTo>
                  <a:lnTo>
                    <a:pt x="1182916" y="267525"/>
                  </a:lnTo>
                  <a:lnTo>
                    <a:pt x="1303578" y="144957"/>
                  </a:lnTo>
                  <a:close/>
                </a:path>
                <a:path w="18267680" h="10267315">
                  <a:moveTo>
                    <a:pt x="2427338" y="128905"/>
                  </a:moveTo>
                  <a:lnTo>
                    <a:pt x="2117572" y="128905"/>
                  </a:lnTo>
                  <a:lnTo>
                    <a:pt x="1807756" y="457263"/>
                  </a:lnTo>
                  <a:lnTo>
                    <a:pt x="2117572" y="457263"/>
                  </a:lnTo>
                  <a:lnTo>
                    <a:pt x="2427338" y="128905"/>
                  </a:lnTo>
                  <a:close/>
                </a:path>
                <a:path w="18267680" h="10267315">
                  <a:moveTo>
                    <a:pt x="2839097" y="128905"/>
                  </a:moveTo>
                  <a:lnTo>
                    <a:pt x="2529192" y="128905"/>
                  </a:lnTo>
                  <a:lnTo>
                    <a:pt x="2219414" y="457263"/>
                  </a:lnTo>
                  <a:lnTo>
                    <a:pt x="2529192" y="457263"/>
                  </a:lnTo>
                  <a:lnTo>
                    <a:pt x="2839097" y="128905"/>
                  </a:lnTo>
                  <a:close/>
                </a:path>
                <a:path w="18267680" h="10267315">
                  <a:moveTo>
                    <a:pt x="3250869" y="128905"/>
                  </a:moveTo>
                  <a:lnTo>
                    <a:pt x="2940951" y="128905"/>
                  </a:lnTo>
                  <a:lnTo>
                    <a:pt x="2631275" y="457263"/>
                  </a:lnTo>
                  <a:lnTo>
                    <a:pt x="2940951" y="457263"/>
                  </a:lnTo>
                  <a:lnTo>
                    <a:pt x="3250869" y="128905"/>
                  </a:lnTo>
                  <a:close/>
                </a:path>
                <a:path w="18267680" h="10267315">
                  <a:moveTo>
                    <a:pt x="5614225" y="0"/>
                  </a:moveTo>
                  <a:lnTo>
                    <a:pt x="1624533" y="0"/>
                  </a:lnTo>
                  <a:lnTo>
                    <a:pt x="1174445" y="457263"/>
                  </a:lnTo>
                  <a:lnTo>
                    <a:pt x="1696580" y="457263"/>
                  </a:lnTo>
                  <a:lnTo>
                    <a:pt x="2061972" y="70015"/>
                  </a:lnTo>
                  <a:lnTo>
                    <a:pt x="5534317" y="79717"/>
                  </a:lnTo>
                  <a:lnTo>
                    <a:pt x="5544045" y="70015"/>
                  </a:lnTo>
                  <a:lnTo>
                    <a:pt x="5614225" y="0"/>
                  </a:lnTo>
                  <a:close/>
                </a:path>
                <a:path w="18267680" h="10267315">
                  <a:moveTo>
                    <a:pt x="5726798" y="358330"/>
                  </a:moveTo>
                  <a:lnTo>
                    <a:pt x="3193364" y="358330"/>
                  </a:lnTo>
                  <a:lnTo>
                    <a:pt x="3094926" y="456387"/>
                  </a:lnTo>
                  <a:lnTo>
                    <a:pt x="5628360" y="456387"/>
                  </a:lnTo>
                  <a:lnTo>
                    <a:pt x="5726798" y="358330"/>
                  </a:lnTo>
                  <a:close/>
                </a:path>
                <a:path w="18267680" h="10267315">
                  <a:moveTo>
                    <a:pt x="5927560" y="130670"/>
                  </a:moveTo>
                  <a:lnTo>
                    <a:pt x="3394125" y="130670"/>
                  </a:lnTo>
                  <a:lnTo>
                    <a:pt x="3295942" y="228739"/>
                  </a:lnTo>
                  <a:lnTo>
                    <a:pt x="5829376" y="228739"/>
                  </a:lnTo>
                  <a:lnTo>
                    <a:pt x="5927560" y="130670"/>
                  </a:lnTo>
                  <a:close/>
                </a:path>
                <a:path w="18267680" h="10267315">
                  <a:moveTo>
                    <a:pt x="6054991" y="190"/>
                  </a:moveTo>
                  <a:lnTo>
                    <a:pt x="5720943" y="190"/>
                  </a:lnTo>
                  <a:lnTo>
                    <a:pt x="5640794" y="79006"/>
                  </a:lnTo>
                  <a:lnTo>
                    <a:pt x="5975070" y="79006"/>
                  </a:lnTo>
                  <a:lnTo>
                    <a:pt x="6054991" y="190"/>
                  </a:lnTo>
                  <a:close/>
                </a:path>
                <a:path w="18267680" h="10267315">
                  <a:moveTo>
                    <a:pt x="6495745" y="190"/>
                  </a:moveTo>
                  <a:lnTo>
                    <a:pt x="6161456" y="190"/>
                  </a:lnTo>
                  <a:lnTo>
                    <a:pt x="6081547" y="79006"/>
                  </a:lnTo>
                  <a:lnTo>
                    <a:pt x="6415824" y="79006"/>
                  </a:lnTo>
                  <a:lnTo>
                    <a:pt x="6495745" y="190"/>
                  </a:lnTo>
                  <a:close/>
                </a:path>
                <a:path w="18267680" h="10267315">
                  <a:moveTo>
                    <a:pt x="6926262" y="190"/>
                  </a:moveTo>
                  <a:lnTo>
                    <a:pt x="6591986" y="190"/>
                  </a:lnTo>
                  <a:lnTo>
                    <a:pt x="6512065" y="79006"/>
                  </a:lnTo>
                  <a:lnTo>
                    <a:pt x="6846354" y="79006"/>
                  </a:lnTo>
                  <a:lnTo>
                    <a:pt x="6926262" y="190"/>
                  </a:lnTo>
                  <a:close/>
                </a:path>
                <a:path w="18267680" h="10267315">
                  <a:moveTo>
                    <a:pt x="13641261" y="10266820"/>
                  </a:moveTo>
                  <a:lnTo>
                    <a:pt x="13463092" y="10090975"/>
                  </a:lnTo>
                  <a:lnTo>
                    <a:pt x="12361926" y="10090975"/>
                  </a:lnTo>
                  <a:lnTo>
                    <a:pt x="12540094" y="10266820"/>
                  </a:lnTo>
                  <a:lnTo>
                    <a:pt x="13641261" y="10266820"/>
                  </a:lnTo>
                  <a:close/>
                </a:path>
                <a:path w="18267680" h="10267315">
                  <a:moveTo>
                    <a:pt x="14888413" y="10266820"/>
                  </a:moveTo>
                  <a:lnTo>
                    <a:pt x="14710270" y="10090975"/>
                  </a:lnTo>
                  <a:lnTo>
                    <a:pt x="13609117" y="10090975"/>
                  </a:lnTo>
                  <a:lnTo>
                    <a:pt x="13787285" y="10266820"/>
                  </a:lnTo>
                  <a:lnTo>
                    <a:pt x="14888413" y="10266820"/>
                  </a:lnTo>
                  <a:close/>
                </a:path>
                <a:path w="18267680" h="10267315">
                  <a:moveTo>
                    <a:pt x="15321661" y="10005098"/>
                  </a:moveTo>
                  <a:lnTo>
                    <a:pt x="15205939" y="9886937"/>
                  </a:lnTo>
                  <a:lnTo>
                    <a:pt x="11447666" y="9886937"/>
                  </a:lnTo>
                  <a:lnTo>
                    <a:pt x="11343958" y="10003980"/>
                  </a:lnTo>
                  <a:lnTo>
                    <a:pt x="15321661" y="10005098"/>
                  </a:lnTo>
                  <a:close/>
                </a:path>
                <a:path w="18267680" h="10267315">
                  <a:moveTo>
                    <a:pt x="16135401" y="10266820"/>
                  </a:moveTo>
                  <a:lnTo>
                    <a:pt x="15957258" y="10090975"/>
                  </a:lnTo>
                  <a:lnTo>
                    <a:pt x="14856155" y="10090975"/>
                  </a:lnTo>
                  <a:lnTo>
                    <a:pt x="15034298" y="10266820"/>
                  </a:lnTo>
                  <a:lnTo>
                    <a:pt x="16135401" y="10266820"/>
                  </a:lnTo>
                  <a:close/>
                </a:path>
                <a:path w="18267680" h="10267315">
                  <a:moveTo>
                    <a:pt x="17711624" y="10258222"/>
                  </a:moveTo>
                  <a:lnTo>
                    <a:pt x="17603826" y="10141191"/>
                  </a:lnTo>
                  <a:lnTo>
                    <a:pt x="17597971" y="10134841"/>
                  </a:lnTo>
                  <a:lnTo>
                    <a:pt x="16463848" y="10141191"/>
                  </a:lnTo>
                  <a:lnTo>
                    <a:pt x="16308896" y="9986048"/>
                  </a:lnTo>
                  <a:lnTo>
                    <a:pt x="16125254" y="9802190"/>
                  </a:lnTo>
                  <a:lnTo>
                    <a:pt x="15203335" y="9802190"/>
                  </a:lnTo>
                  <a:lnTo>
                    <a:pt x="15402027" y="9988296"/>
                  </a:lnTo>
                  <a:lnTo>
                    <a:pt x="15971876" y="9986886"/>
                  </a:lnTo>
                  <a:lnTo>
                    <a:pt x="16245396" y="10258222"/>
                  </a:lnTo>
                  <a:lnTo>
                    <a:pt x="17711624" y="10258222"/>
                  </a:lnTo>
                  <a:close/>
                </a:path>
                <a:path w="18267680" h="10267315">
                  <a:moveTo>
                    <a:pt x="18254104" y="10084625"/>
                  </a:moveTo>
                  <a:lnTo>
                    <a:pt x="17914989" y="10084625"/>
                  </a:lnTo>
                  <a:lnTo>
                    <a:pt x="17809668" y="9977857"/>
                  </a:lnTo>
                  <a:lnTo>
                    <a:pt x="17576127" y="9977857"/>
                  </a:lnTo>
                  <a:lnTo>
                    <a:pt x="17792243" y="10191394"/>
                  </a:lnTo>
                  <a:lnTo>
                    <a:pt x="18254104" y="10191394"/>
                  </a:lnTo>
                  <a:lnTo>
                    <a:pt x="18254104" y="10084625"/>
                  </a:lnTo>
                  <a:close/>
                </a:path>
                <a:path w="18267680" h="10267315">
                  <a:moveTo>
                    <a:pt x="18267363" y="9783166"/>
                  </a:moveTo>
                  <a:lnTo>
                    <a:pt x="17302811" y="9783166"/>
                  </a:lnTo>
                  <a:lnTo>
                    <a:pt x="17086441" y="9996716"/>
                  </a:lnTo>
                  <a:lnTo>
                    <a:pt x="17320235" y="9996716"/>
                  </a:lnTo>
                  <a:lnTo>
                    <a:pt x="17425556" y="9889922"/>
                  </a:lnTo>
                  <a:lnTo>
                    <a:pt x="18267363" y="9889922"/>
                  </a:lnTo>
                  <a:lnTo>
                    <a:pt x="18267363" y="9783166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249650" y="0"/>
              <a:ext cx="2038350" cy="203835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969765" y="454659"/>
            <a:ext cx="3855085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650" b="1" u="sng" spc="-110" dirty="0"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Technology</a:t>
            </a:r>
            <a:r>
              <a:rPr sz="3650" b="1" u="sng" spc="-80" dirty="0"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 </a:t>
            </a:r>
            <a:r>
              <a:rPr sz="3650" b="1" u="sng" spc="-10" dirty="0"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Stack</a:t>
            </a:r>
            <a:endParaRPr sz="36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975590" y="454659"/>
            <a:ext cx="3133090" cy="5867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650" b="1" u="sng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Show-</a:t>
            </a:r>
            <a:r>
              <a:rPr sz="3650" b="1" u="sng" spc="-4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cs typeface="Arial"/>
              </a:rPr>
              <a:t>Stopper</a:t>
            </a:r>
            <a:endParaRPr sz="3650">
              <a:latin typeface="Arial"/>
              <a:cs typeface="Arial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0" y="1219136"/>
            <a:ext cx="18172430" cy="8729980"/>
            <a:chOff x="0" y="1219136"/>
            <a:chExt cx="18172430" cy="8729980"/>
          </a:xfrm>
        </p:grpSpPr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1219136"/>
              <a:ext cx="11463400" cy="8729726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52387" y="1262062"/>
              <a:ext cx="11353800" cy="8610600"/>
            </a:xfrm>
            <a:custGeom>
              <a:avLst/>
              <a:gdLst/>
              <a:ahLst/>
              <a:cxnLst/>
              <a:rect l="l" t="t" r="r" b="b"/>
              <a:pathLst>
                <a:path w="11353800" h="8610600">
                  <a:moveTo>
                    <a:pt x="11353800" y="0"/>
                  </a:moveTo>
                  <a:lnTo>
                    <a:pt x="0" y="0"/>
                  </a:lnTo>
                  <a:lnTo>
                    <a:pt x="0" y="8610600"/>
                  </a:lnTo>
                  <a:lnTo>
                    <a:pt x="11353800" y="8610600"/>
                  </a:lnTo>
                  <a:lnTo>
                    <a:pt x="11353800" y="0"/>
                  </a:lnTo>
                  <a:close/>
                </a:path>
              </a:pathLst>
            </a:custGeom>
            <a:solidFill>
              <a:srgbClr val="25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1577700" y="1262062"/>
              <a:ext cx="6581775" cy="8610600"/>
            </a:xfrm>
            <a:custGeom>
              <a:avLst/>
              <a:gdLst/>
              <a:ahLst/>
              <a:cxnLst/>
              <a:rect l="l" t="t" r="r" b="b"/>
              <a:pathLst>
                <a:path w="6581775" h="8610600">
                  <a:moveTo>
                    <a:pt x="6581775" y="0"/>
                  </a:moveTo>
                  <a:lnTo>
                    <a:pt x="0" y="0"/>
                  </a:lnTo>
                  <a:lnTo>
                    <a:pt x="0" y="8610600"/>
                  </a:lnTo>
                  <a:lnTo>
                    <a:pt x="6581775" y="8610600"/>
                  </a:lnTo>
                  <a:lnTo>
                    <a:pt x="6581775" y="0"/>
                  </a:lnTo>
                  <a:close/>
                </a:path>
              </a:pathLst>
            </a:custGeom>
            <a:solidFill>
              <a:srgbClr val="25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1577700" y="1262062"/>
              <a:ext cx="6581775" cy="8610600"/>
            </a:xfrm>
            <a:custGeom>
              <a:avLst/>
              <a:gdLst/>
              <a:ahLst/>
              <a:cxnLst/>
              <a:rect l="l" t="t" r="r" b="b"/>
              <a:pathLst>
                <a:path w="6581775" h="8610600">
                  <a:moveTo>
                    <a:pt x="0" y="8610600"/>
                  </a:moveTo>
                  <a:lnTo>
                    <a:pt x="6581775" y="8610600"/>
                  </a:lnTo>
                  <a:lnTo>
                    <a:pt x="6581775" y="0"/>
                  </a:lnTo>
                  <a:lnTo>
                    <a:pt x="0" y="0"/>
                  </a:lnTo>
                  <a:lnTo>
                    <a:pt x="0" y="8610600"/>
                  </a:lnTo>
                  <a:close/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11662156" y="1282318"/>
            <a:ext cx="6419215" cy="24701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469900" marR="5080" indent="-457834">
              <a:lnSpc>
                <a:spcPct val="100000"/>
              </a:lnSpc>
              <a:spcBef>
                <a:spcPts val="125"/>
              </a:spcBef>
              <a:tabLst>
                <a:tab pos="469900" algn="l"/>
              </a:tabLst>
            </a:pPr>
            <a:r>
              <a:rPr sz="2000" b="1" spc="-25" dirty="0">
                <a:solidFill>
                  <a:srgbClr val="FF04CE"/>
                </a:solidFill>
                <a:latin typeface="Arial"/>
                <a:cs typeface="Arial"/>
              </a:rPr>
              <a:t>1.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	Technical</a:t>
            </a:r>
            <a:r>
              <a:rPr sz="2000" b="1" spc="-19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Complexity</a:t>
            </a:r>
            <a:r>
              <a:rPr sz="2000" b="1" spc="-14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and</a:t>
            </a:r>
            <a:r>
              <a:rPr sz="2000" b="1" spc="-18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AI</a:t>
            </a:r>
            <a:r>
              <a:rPr sz="2000" b="1" spc="-2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04CE"/>
                </a:solidFill>
                <a:latin typeface="Arial"/>
                <a:cs typeface="Arial"/>
              </a:rPr>
              <a:t>Accuracy: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Developing</a:t>
            </a:r>
            <a:r>
              <a:rPr sz="20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0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r>
              <a:rPr sz="2000" b="1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that</a:t>
            </a:r>
            <a:r>
              <a:rPr sz="20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seamlessly</a:t>
            </a:r>
            <a:r>
              <a:rPr sz="2000" b="1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integrates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OCR,</a:t>
            </a:r>
            <a:r>
              <a:rPr sz="2000" b="1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generative</a:t>
            </a:r>
            <a:r>
              <a:rPr sz="2000" b="1" spc="-1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AI,</a:t>
            </a:r>
            <a:r>
              <a:rPr sz="2000" b="1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000" b="1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predictive</a:t>
            </a:r>
            <a:r>
              <a:rPr sz="2000" b="1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algorithms</a:t>
            </a:r>
            <a:r>
              <a:rPr sz="2000" b="1" spc="-1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25" dirty="0">
                <a:solidFill>
                  <a:srgbClr val="FFFFFF"/>
                </a:solidFill>
                <a:latin typeface="Arial"/>
                <a:cs typeface="Arial"/>
              </a:rPr>
              <a:t>for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signature</a:t>
            </a:r>
            <a:r>
              <a:rPr sz="2000" b="1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recommendations</a:t>
            </a:r>
            <a:r>
              <a:rPr sz="2000" b="1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involves</a:t>
            </a:r>
            <a:r>
              <a:rPr sz="20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20" dirty="0">
                <a:solidFill>
                  <a:srgbClr val="FFFFFF"/>
                </a:solidFill>
                <a:latin typeface="Arial"/>
                <a:cs typeface="Arial"/>
              </a:rPr>
              <a:t>high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technical</a:t>
            </a:r>
            <a:r>
              <a:rPr sz="2000" b="1" spc="-1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complexity.</a:t>
            </a:r>
            <a:r>
              <a:rPr sz="2000" b="1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Ensuring</a:t>
            </a:r>
            <a:r>
              <a:rPr sz="2000" b="1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0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accuracy</a:t>
            </a:r>
            <a:r>
              <a:rPr sz="20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25" dirty="0">
                <a:solidFill>
                  <a:srgbClr val="FFFFFF"/>
                </a:solidFill>
                <a:latin typeface="Arial"/>
                <a:cs typeface="Arial"/>
              </a:rPr>
              <a:t>and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reliability</a:t>
            </a:r>
            <a:r>
              <a:rPr sz="2000" b="1" spc="-11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000" b="1" spc="-11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these</a:t>
            </a:r>
            <a:r>
              <a:rPr sz="20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AI</a:t>
            </a:r>
            <a:r>
              <a:rPr sz="2000" b="1" spc="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features,</a:t>
            </a:r>
            <a:r>
              <a:rPr sz="20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especially</a:t>
            </a:r>
            <a:r>
              <a:rPr sz="2000" b="1" spc="-11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25" dirty="0">
                <a:solidFill>
                  <a:srgbClr val="FFFFFF"/>
                </a:solidFill>
                <a:latin typeface="Arial"/>
                <a:cs typeface="Arial"/>
              </a:rPr>
              <a:t>in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diverse</a:t>
            </a:r>
            <a:r>
              <a:rPr sz="20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0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unpredictable</a:t>
            </a:r>
            <a:r>
              <a:rPr sz="20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real-world</a:t>
            </a:r>
            <a:r>
              <a:rPr sz="20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scenarios,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can</a:t>
            </a:r>
            <a:r>
              <a:rPr sz="2000" b="1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be</a:t>
            </a:r>
            <a:r>
              <a:rPr sz="20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challenging.</a:t>
            </a:r>
            <a:endParaRPr sz="20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662156" y="4027868"/>
            <a:ext cx="6343015" cy="216471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469900" marR="5080" indent="-457834">
              <a:lnSpc>
                <a:spcPct val="100000"/>
              </a:lnSpc>
              <a:spcBef>
                <a:spcPts val="125"/>
              </a:spcBef>
              <a:tabLst>
                <a:tab pos="469900" algn="l"/>
              </a:tabLst>
            </a:pPr>
            <a:r>
              <a:rPr sz="2000" b="1" spc="-25" dirty="0">
                <a:solidFill>
                  <a:srgbClr val="FF04CE"/>
                </a:solidFill>
                <a:latin typeface="Arial"/>
                <a:cs typeface="Arial"/>
              </a:rPr>
              <a:t>2.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	Data Security</a:t>
            </a:r>
            <a:r>
              <a:rPr sz="2000" b="1" spc="-8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and</a:t>
            </a:r>
            <a:r>
              <a:rPr sz="2000" b="1" spc="-3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Privacy</a:t>
            </a:r>
            <a:r>
              <a:rPr sz="2000" b="1" spc="1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Concerns:</a:t>
            </a:r>
            <a:r>
              <a:rPr sz="2000" b="1" spc="-8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Handling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sensitive</a:t>
            </a:r>
            <a:r>
              <a:rPr sz="2000" b="1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documents</a:t>
            </a:r>
            <a:r>
              <a:rPr sz="2000" b="1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0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personal</a:t>
            </a:r>
            <a:r>
              <a:rPr sz="2000" b="1" spc="-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signatures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raises</a:t>
            </a:r>
            <a:r>
              <a:rPr sz="20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significant</a:t>
            </a:r>
            <a:r>
              <a:rPr sz="2000" b="1" spc="-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data</a:t>
            </a:r>
            <a:r>
              <a:rPr sz="2000" b="1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security</a:t>
            </a:r>
            <a:r>
              <a:rPr sz="20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0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privacy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concerns.</a:t>
            </a:r>
            <a:r>
              <a:rPr sz="2000" b="1" spc="-1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55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0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r>
              <a:rPr sz="2000" b="1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must</a:t>
            </a:r>
            <a:r>
              <a:rPr sz="20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comply</a:t>
            </a:r>
            <a:r>
              <a:rPr sz="20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20" dirty="0">
                <a:solidFill>
                  <a:srgbClr val="FFFFFF"/>
                </a:solidFill>
                <a:latin typeface="Arial"/>
                <a:cs typeface="Arial"/>
              </a:rPr>
              <a:t>with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stringent</a:t>
            </a:r>
            <a:r>
              <a:rPr sz="20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data</a:t>
            </a:r>
            <a:r>
              <a:rPr sz="20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protection</a:t>
            </a:r>
            <a:r>
              <a:rPr sz="20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regulations</a:t>
            </a:r>
            <a:r>
              <a:rPr sz="20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like</a:t>
            </a:r>
            <a:r>
              <a:rPr sz="20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GDPR,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2000" b="1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any</a:t>
            </a:r>
            <a:r>
              <a:rPr sz="20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breach</a:t>
            </a:r>
            <a:r>
              <a:rPr sz="20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20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vulnerability</a:t>
            </a:r>
            <a:r>
              <a:rPr sz="2000" b="1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could</a:t>
            </a:r>
            <a:r>
              <a:rPr sz="2000" b="1" spc="-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be</a:t>
            </a:r>
            <a:r>
              <a:rPr sz="20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000" b="1" spc="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major setback.</a:t>
            </a:r>
            <a:endParaRPr sz="20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662156" y="6468427"/>
            <a:ext cx="6246495" cy="155511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469900" marR="5080" indent="-457834">
              <a:lnSpc>
                <a:spcPct val="100000"/>
              </a:lnSpc>
              <a:spcBef>
                <a:spcPts val="125"/>
              </a:spcBef>
              <a:tabLst>
                <a:tab pos="469900" algn="l"/>
              </a:tabLst>
            </a:pPr>
            <a:r>
              <a:rPr sz="2000" b="1" spc="-25" dirty="0">
                <a:solidFill>
                  <a:srgbClr val="FF04CE"/>
                </a:solidFill>
                <a:latin typeface="Arial"/>
                <a:cs typeface="Arial"/>
              </a:rPr>
              <a:t>3.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	Scalability</a:t>
            </a:r>
            <a:r>
              <a:rPr sz="2000" b="1" spc="-6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and</a:t>
            </a:r>
            <a:r>
              <a:rPr sz="2000" b="1" spc="-1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Performance</a:t>
            </a:r>
            <a:r>
              <a:rPr sz="2000" b="1" spc="-60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04CE"/>
                </a:solidFill>
                <a:latin typeface="Arial"/>
                <a:cs typeface="Arial"/>
              </a:rPr>
              <a:t>Issues:</a:t>
            </a:r>
            <a:r>
              <a:rPr sz="2000" b="1" spc="-25" dirty="0">
                <a:solidFill>
                  <a:srgbClr val="FF04CE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Ensuring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sz="2000" b="1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r>
              <a:rPr sz="2000" b="1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can</a:t>
            </a:r>
            <a:r>
              <a:rPr sz="20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scale</a:t>
            </a:r>
            <a:r>
              <a:rPr sz="20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effectively</a:t>
            </a:r>
            <a:r>
              <a:rPr sz="2000" b="1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20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handle</a:t>
            </a:r>
            <a:r>
              <a:rPr sz="2000" b="1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large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volumes</a:t>
            </a:r>
            <a:r>
              <a:rPr sz="20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000" b="1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documents</a:t>
            </a:r>
            <a:r>
              <a:rPr sz="20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without</a:t>
            </a:r>
            <a:r>
              <a:rPr sz="20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performance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degradation</a:t>
            </a:r>
            <a:r>
              <a:rPr sz="200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is</a:t>
            </a:r>
            <a:r>
              <a:rPr sz="2000" b="1" spc="-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crucial.</a:t>
            </a:r>
            <a:r>
              <a:rPr sz="2000" b="1" spc="-1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Any</a:t>
            </a:r>
            <a:r>
              <a:rPr sz="20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lag</a:t>
            </a:r>
            <a:r>
              <a:rPr sz="20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20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inefficiency</a:t>
            </a:r>
            <a:r>
              <a:rPr sz="2000" b="1" spc="-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25" dirty="0">
                <a:solidFill>
                  <a:srgbClr val="FFFFFF"/>
                </a:solidFill>
                <a:latin typeface="Arial"/>
                <a:cs typeface="Arial"/>
              </a:rPr>
              <a:t>in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processing</a:t>
            </a:r>
            <a:r>
              <a:rPr sz="2000" b="1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could</a:t>
            </a:r>
            <a:r>
              <a:rPr sz="20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deter</a:t>
            </a:r>
            <a:r>
              <a:rPr sz="20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potential</a:t>
            </a:r>
            <a:r>
              <a:rPr sz="20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FFFFFF"/>
                </a:solidFill>
                <a:latin typeface="Arial"/>
                <a:cs typeface="Arial"/>
              </a:rPr>
              <a:t>users.</a:t>
            </a:r>
            <a:endParaRPr sz="20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2387" y="1262062"/>
            <a:ext cx="11353800" cy="8894423"/>
          </a:xfrm>
          <a:prstGeom prst="rect">
            <a:avLst/>
          </a:prstGeom>
          <a:ln w="9525">
            <a:solidFill>
              <a:srgbClr val="FFFFFF"/>
            </a:solidFill>
          </a:ln>
        </p:spPr>
        <p:txBody>
          <a:bodyPr vert="horz" wrap="square" lIns="0" tIns="348615" rIns="0" bIns="0" rtlCol="0">
            <a:spAutoFit/>
          </a:bodyPr>
          <a:lstStyle/>
          <a:p>
            <a:pPr marL="506095" indent="-274955">
              <a:lnSpc>
                <a:spcPct val="100000"/>
              </a:lnSpc>
              <a:spcBef>
                <a:spcPts val="2745"/>
              </a:spcBef>
              <a:buSzPct val="96363"/>
              <a:buAutoNum type="arabicPeriod"/>
              <a:tabLst>
                <a:tab pos="506095" algn="l"/>
              </a:tabLst>
            </a:pPr>
            <a:r>
              <a:rPr sz="2750" b="1" u="sng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Frontend:</a:t>
            </a:r>
            <a:r>
              <a:rPr sz="2750" b="1" spc="100" dirty="0">
                <a:solidFill>
                  <a:srgbClr val="FF04CE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HTML,CSS,JavaScript</a:t>
            </a:r>
            <a:endParaRPr sz="275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0"/>
              </a:spcBef>
              <a:buClr>
                <a:srgbClr val="FF04CE"/>
              </a:buClr>
              <a:buFont typeface="Calibri"/>
              <a:buAutoNum type="arabicPeriod"/>
            </a:pPr>
            <a:endParaRPr sz="2750" dirty="0">
              <a:latin typeface="Calibri"/>
              <a:cs typeface="Calibri"/>
            </a:endParaRPr>
          </a:p>
          <a:p>
            <a:pPr marL="506095" indent="-274955">
              <a:lnSpc>
                <a:spcPct val="100000"/>
              </a:lnSpc>
              <a:buSzPct val="96363"/>
              <a:buAutoNum type="arabicPeriod"/>
              <a:tabLst>
                <a:tab pos="506095" algn="l"/>
              </a:tabLst>
            </a:pPr>
            <a:r>
              <a:rPr sz="2750" b="1" u="sng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Backend:</a:t>
            </a:r>
            <a:r>
              <a:rPr sz="2750" b="1" spc="110" dirty="0">
                <a:solidFill>
                  <a:srgbClr val="FF04CE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Django</a:t>
            </a:r>
            <a:r>
              <a:rPr sz="275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/</a:t>
            </a:r>
            <a:r>
              <a:rPr sz="275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Flask</a:t>
            </a:r>
            <a:endParaRPr sz="275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FF04CE"/>
              </a:buClr>
              <a:buFont typeface="Calibri"/>
              <a:buAutoNum type="arabicPeriod"/>
            </a:pPr>
            <a:endParaRPr sz="2750" dirty="0">
              <a:latin typeface="Calibri"/>
              <a:cs typeface="Calibri"/>
            </a:endParaRPr>
          </a:p>
          <a:p>
            <a:pPr marL="506095" indent="-274955">
              <a:lnSpc>
                <a:spcPct val="100000"/>
              </a:lnSpc>
              <a:buSzPct val="96363"/>
              <a:buAutoNum type="arabicPeriod"/>
              <a:tabLst>
                <a:tab pos="506095" algn="l"/>
              </a:tabLst>
            </a:pPr>
            <a:r>
              <a:rPr sz="2750" b="1" u="sng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Database:</a:t>
            </a:r>
            <a:r>
              <a:rPr sz="2750" b="1" spc="70" dirty="0">
                <a:solidFill>
                  <a:srgbClr val="FF04CE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PostgreSQL</a:t>
            </a:r>
            <a:r>
              <a:rPr sz="275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,</a:t>
            </a:r>
            <a:r>
              <a:rPr sz="2750" spc="-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MongoDB</a:t>
            </a:r>
            <a:endParaRPr sz="275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95"/>
              </a:spcBef>
              <a:buClr>
                <a:srgbClr val="FF04CE"/>
              </a:buClr>
              <a:buFont typeface="Calibri"/>
              <a:buAutoNum type="arabicPeriod"/>
            </a:pPr>
            <a:endParaRPr sz="2750" dirty="0">
              <a:latin typeface="Calibri"/>
              <a:cs typeface="Calibri"/>
            </a:endParaRPr>
          </a:p>
          <a:p>
            <a:pPr marL="497205" indent="-273050">
              <a:lnSpc>
                <a:spcPct val="100000"/>
              </a:lnSpc>
              <a:spcBef>
                <a:spcPts val="5"/>
              </a:spcBef>
              <a:buSzPct val="96363"/>
              <a:buAutoNum type="arabicPeriod"/>
              <a:tabLst>
                <a:tab pos="497205" algn="l"/>
              </a:tabLst>
            </a:pPr>
            <a:r>
              <a:rPr sz="2750" b="1" u="sng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Cloud</a:t>
            </a:r>
            <a:r>
              <a:rPr sz="2750" b="1" u="sng" spc="95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 </a:t>
            </a:r>
            <a:r>
              <a:rPr sz="2750" b="1" u="sng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Platforms:</a:t>
            </a:r>
            <a:r>
              <a:rPr sz="2750" b="1" spc="145" dirty="0">
                <a:solidFill>
                  <a:srgbClr val="FF04CE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Google</a:t>
            </a:r>
            <a:r>
              <a:rPr sz="2750" spc="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Firebase</a:t>
            </a:r>
            <a:endParaRPr sz="275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FF04CE"/>
              </a:buClr>
              <a:buFont typeface="Calibri"/>
              <a:buAutoNum type="arabicPeriod"/>
            </a:pPr>
            <a:endParaRPr sz="2750" dirty="0">
              <a:latin typeface="Calibri"/>
              <a:cs typeface="Calibri"/>
            </a:endParaRPr>
          </a:p>
          <a:p>
            <a:pPr marL="487680" indent="-273050">
              <a:lnSpc>
                <a:spcPct val="100000"/>
              </a:lnSpc>
              <a:spcBef>
                <a:spcPts val="5"/>
              </a:spcBef>
              <a:buSzPct val="96363"/>
              <a:buAutoNum type="arabicPeriod"/>
              <a:tabLst>
                <a:tab pos="487680" algn="l"/>
              </a:tabLst>
            </a:pPr>
            <a:r>
              <a:rPr sz="2750" b="1" u="sng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Version</a:t>
            </a:r>
            <a:r>
              <a:rPr sz="2750" b="1" u="sng" spc="20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 </a:t>
            </a:r>
            <a:r>
              <a:rPr sz="2750" b="1" u="sng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Control:</a:t>
            </a:r>
            <a:r>
              <a:rPr sz="2750" b="1" spc="-25" dirty="0">
                <a:solidFill>
                  <a:srgbClr val="FF04CE"/>
                </a:solidFill>
                <a:latin typeface="Calibri"/>
                <a:cs typeface="Calibri"/>
              </a:rPr>
              <a:t> </a:t>
            </a:r>
            <a:r>
              <a:rPr sz="2750" spc="-25" dirty="0">
                <a:solidFill>
                  <a:srgbClr val="FFFFFF"/>
                </a:solidFill>
                <a:latin typeface="Calibri"/>
                <a:cs typeface="Calibri"/>
              </a:rPr>
              <a:t>Git</a:t>
            </a:r>
            <a:endParaRPr sz="275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FF04CE"/>
              </a:buClr>
              <a:buFont typeface="Calibri"/>
              <a:buAutoNum type="arabicPeriod"/>
            </a:pPr>
            <a:endParaRPr sz="2750" dirty="0">
              <a:latin typeface="Calibri"/>
              <a:cs typeface="Calibri"/>
            </a:endParaRPr>
          </a:p>
          <a:p>
            <a:pPr marL="231140" marR="7378065" indent="274955">
              <a:lnSpc>
                <a:spcPct val="102400"/>
              </a:lnSpc>
              <a:buSzPct val="96363"/>
              <a:buAutoNum type="arabicPeriod"/>
              <a:tabLst>
                <a:tab pos="506095" algn="l"/>
              </a:tabLst>
            </a:pPr>
            <a:r>
              <a:rPr sz="2750" b="1" u="sng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Development</a:t>
            </a:r>
            <a:r>
              <a:rPr sz="2750" b="1" u="sng" spc="100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 </a:t>
            </a:r>
            <a:r>
              <a:rPr sz="2750" b="1" u="sng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tools:</a:t>
            </a:r>
            <a:r>
              <a:rPr sz="2750" b="1" spc="80" dirty="0">
                <a:solidFill>
                  <a:srgbClr val="FF04CE"/>
                </a:solidFill>
                <a:latin typeface="Calibri"/>
                <a:cs typeface="Calibri"/>
              </a:rPr>
              <a:t> </a:t>
            </a:r>
            <a:r>
              <a:rPr sz="2750" spc="-25" dirty="0">
                <a:solidFill>
                  <a:srgbClr val="FFFFFF"/>
                </a:solidFill>
                <a:latin typeface="Calibri"/>
                <a:cs typeface="Calibri"/>
              </a:rPr>
              <a:t>IDE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(VSCode,</a:t>
            </a:r>
            <a:r>
              <a:rPr sz="275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10" dirty="0">
                <a:solidFill>
                  <a:srgbClr val="FFFFFF"/>
                </a:solidFill>
                <a:latin typeface="Calibri"/>
                <a:cs typeface="Calibri"/>
              </a:rPr>
              <a:t>PyCharm)</a:t>
            </a:r>
            <a:endParaRPr sz="2750" dirty="0">
              <a:latin typeface="Calibri"/>
              <a:cs typeface="Calibri"/>
            </a:endParaRPr>
          </a:p>
          <a:p>
            <a:pPr marL="231140" marR="5615305" indent="274320">
              <a:lnSpc>
                <a:spcPct val="102400"/>
              </a:lnSpc>
              <a:spcBef>
                <a:spcPts val="3300"/>
              </a:spcBef>
              <a:buSzPct val="96363"/>
              <a:buAutoNum type="arabicPeriod"/>
              <a:tabLst>
                <a:tab pos="505459" algn="l"/>
              </a:tabLst>
            </a:pPr>
            <a:r>
              <a:rPr sz="2750" b="1" u="sng" spc="-5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 </a:t>
            </a:r>
            <a:r>
              <a:rPr sz="2750" b="1" u="sng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Communication:</a:t>
            </a:r>
            <a:r>
              <a:rPr sz="2750" b="1" spc="200" dirty="0">
                <a:solidFill>
                  <a:srgbClr val="FF04CE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RESTful</a:t>
            </a:r>
            <a:r>
              <a:rPr sz="275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dirty="0">
                <a:solidFill>
                  <a:srgbClr val="FFFFFF"/>
                </a:solidFill>
                <a:latin typeface="Calibri"/>
                <a:cs typeface="Calibri"/>
              </a:rPr>
              <a:t>API,</a:t>
            </a:r>
            <a:r>
              <a:rPr sz="27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spc="-20" dirty="0">
                <a:solidFill>
                  <a:srgbClr val="FFFFFF"/>
                </a:solidFill>
                <a:latin typeface="Calibri"/>
                <a:cs typeface="Calibri"/>
              </a:rPr>
              <a:t>OPEN </a:t>
            </a:r>
            <a:r>
              <a:rPr sz="2750" spc="-25" dirty="0">
                <a:solidFill>
                  <a:srgbClr val="FFFFFF"/>
                </a:solidFill>
                <a:latin typeface="Calibri"/>
                <a:cs typeface="Calibri"/>
              </a:rPr>
              <a:t>API</a:t>
            </a:r>
            <a:endParaRPr sz="275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FF04CE"/>
              </a:buClr>
              <a:buFont typeface="Calibri"/>
              <a:buAutoNum type="arabicPeriod"/>
            </a:pPr>
            <a:endParaRPr sz="2750" dirty="0">
              <a:latin typeface="Calibri"/>
              <a:cs typeface="Calibri"/>
            </a:endParaRPr>
          </a:p>
          <a:p>
            <a:pPr marL="231140" marR="6268085" indent="274320">
              <a:lnSpc>
                <a:spcPct val="102299"/>
              </a:lnSpc>
              <a:buSzPct val="96363"/>
              <a:buAutoNum type="arabicPeriod"/>
              <a:tabLst>
                <a:tab pos="505459" algn="l"/>
              </a:tabLst>
            </a:pPr>
            <a:r>
              <a:rPr sz="2750" b="1" u="sng" spc="5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 </a:t>
            </a:r>
            <a:r>
              <a:rPr sz="2750" b="1" u="sng" dirty="0">
                <a:solidFill>
                  <a:srgbClr val="FF04CE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Libraries</a:t>
            </a:r>
            <a:r>
              <a:rPr sz="2750" b="1" u="sng" dirty="0">
                <a:solidFill>
                  <a:srgbClr val="FFFFFF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:</a:t>
            </a:r>
            <a:r>
              <a:rPr sz="2750" b="1" u="sng" spc="204" dirty="0">
                <a:solidFill>
                  <a:srgbClr val="FFFFFF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 </a:t>
            </a:r>
            <a:r>
              <a:rPr sz="2750" b="1" u="sng" dirty="0">
                <a:solidFill>
                  <a:srgbClr val="FFFFFF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reportlab,</a:t>
            </a:r>
            <a:r>
              <a:rPr sz="2750" b="1" u="sng" spc="30" dirty="0">
                <a:solidFill>
                  <a:srgbClr val="FFFFFF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 </a:t>
            </a:r>
            <a:r>
              <a:rPr sz="2750" b="1" u="sng" spc="-10" dirty="0">
                <a:solidFill>
                  <a:srgbClr val="FFFFFF"/>
                </a:solidFill>
                <a:uFill>
                  <a:solidFill>
                    <a:srgbClr val="FF04CE"/>
                  </a:solidFill>
                </a:uFill>
                <a:latin typeface="Calibri"/>
                <a:cs typeface="Calibri"/>
              </a:rPr>
              <a:t>PyMuPDF,</a:t>
            </a:r>
            <a:r>
              <a:rPr sz="2750" b="1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750" b="1" u="sng" spc="-10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Pytesseract</a:t>
            </a:r>
            <a:endParaRPr lang="en-IN" sz="2750" b="1" u="sng" spc="-10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  <a:cs typeface="Calibri"/>
            </a:endParaRPr>
          </a:p>
          <a:p>
            <a:pPr marL="231140" marR="6268085" indent="274320">
              <a:lnSpc>
                <a:spcPct val="102299"/>
              </a:lnSpc>
              <a:buSzPct val="96363"/>
              <a:buAutoNum type="arabicPeriod"/>
              <a:tabLst>
                <a:tab pos="505459" algn="l"/>
              </a:tabLst>
            </a:pPr>
            <a:endParaRPr lang="en-IN" sz="2750" b="1" u="sng" spc="-10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  <a:cs typeface="Calibri"/>
            </a:endParaRPr>
          </a:p>
          <a:p>
            <a:pPr marL="231140" marR="6268085" indent="274320">
              <a:lnSpc>
                <a:spcPct val="102299"/>
              </a:lnSpc>
              <a:buSzPct val="96363"/>
              <a:buAutoNum type="arabicPeriod"/>
              <a:tabLst>
                <a:tab pos="505459" algn="l"/>
              </a:tabLst>
            </a:pPr>
            <a:r>
              <a:rPr lang="en-IN" sz="2750" b="1" u="sng" spc="-10" dirty="0" err="1">
                <a:solidFill>
                  <a:srgbClr val="FF3399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gemini</a:t>
            </a:r>
            <a:endParaRPr lang="en-IN" sz="2750" b="1" u="sng" spc="-10" dirty="0">
              <a:solidFill>
                <a:srgbClr val="FF3399"/>
              </a:solidFill>
              <a:uFill>
                <a:solidFill>
                  <a:srgbClr val="FFFFFF"/>
                </a:solidFill>
              </a:uFill>
              <a:latin typeface="Calibri"/>
              <a:cs typeface="Calibri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6248400" y="1390650"/>
            <a:ext cx="5114925" cy="8001000"/>
            <a:chOff x="6248400" y="1390650"/>
            <a:chExt cx="5114925" cy="8001000"/>
          </a:xfrm>
        </p:grpSpPr>
        <p:pic>
          <p:nvPicPr>
            <p:cNvPr id="19" name="object 1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115425" y="7181850"/>
              <a:ext cx="1581150" cy="86677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486525" y="4505325"/>
              <a:ext cx="1600200" cy="1000125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086975" y="1581150"/>
              <a:ext cx="1276350" cy="1276350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220200" y="4152900"/>
              <a:ext cx="876300" cy="838200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420100" y="4514850"/>
              <a:ext cx="2857500" cy="2857500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48400" y="3009900"/>
              <a:ext cx="2066925" cy="1304925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6496050" y="1390650"/>
              <a:ext cx="3114675" cy="1466850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686800" y="3152775"/>
              <a:ext cx="2333625" cy="819150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6496050" y="5667375"/>
              <a:ext cx="2314575" cy="1809750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6819900" y="7724775"/>
              <a:ext cx="1666875" cy="166687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F707C-67CA-6F1C-856A-3DB8C3838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0579" y="483552"/>
            <a:ext cx="13586841" cy="646331"/>
          </a:xfrm>
        </p:spPr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Generative ai for efficient document handling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967D0-8C22-E107-3966-1DB265341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776214"/>
            <a:ext cx="17059909" cy="8063746"/>
          </a:xfrm>
        </p:spPr>
        <p:txBody>
          <a:bodyPr/>
          <a:lstStyle/>
          <a:p>
            <a:r>
              <a:rPr lang="en-IN" sz="2800" dirty="0">
                <a:solidFill>
                  <a:srgbClr val="92D050"/>
                </a:solidFill>
              </a:rPr>
              <a:t>Objective: </a:t>
            </a:r>
          </a:p>
          <a:p>
            <a:endParaRPr lang="en-IN" sz="2800" dirty="0">
              <a:solidFill>
                <a:srgbClr val="92D050"/>
              </a:solidFill>
            </a:endParaRPr>
          </a:p>
          <a:p>
            <a:pPr marL="457200" indent="-457200">
              <a:buAutoNum type="arabicPeriod"/>
            </a:pPr>
            <a:r>
              <a:rPr lang="en-IN" dirty="0"/>
              <a:t>To help the NGOs and mankind</a:t>
            </a:r>
          </a:p>
          <a:p>
            <a:pPr marL="457200" indent="-457200">
              <a:buAutoNum type="arabicPeriod"/>
            </a:pPr>
            <a:r>
              <a:rPr lang="en-IN" dirty="0"/>
              <a:t>NGO software server and sign in portal and portal request</a:t>
            </a:r>
          </a:p>
          <a:p>
            <a:pPr marL="457200" indent="-457200">
              <a:buAutoNum type="arabicPeriod"/>
            </a:pPr>
            <a:r>
              <a:rPr lang="en-IN" dirty="0"/>
              <a:t>Other applications help financial institutes and health related sectors to get signature for insurance and technology industry</a:t>
            </a:r>
          </a:p>
          <a:p>
            <a:pPr marL="457200" indent="-457200">
              <a:buAutoNum type="arabicPeriod"/>
            </a:pPr>
            <a:r>
              <a:rPr lang="en-IN" dirty="0"/>
              <a:t>Within and outside the organisation</a:t>
            </a:r>
          </a:p>
          <a:p>
            <a:pPr marL="457200" indent="-457200">
              <a:buAutoNum type="arabicPeriod"/>
            </a:pPr>
            <a:endParaRPr lang="en-IN" dirty="0"/>
          </a:p>
          <a:p>
            <a:pPr marL="457200" indent="-457200">
              <a:buAutoNum type="arabicPeriod"/>
            </a:pPr>
            <a:endParaRPr lang="en-IN" dirty="0"/>
          </a:p>
          <a:p>
            <a:r>
              <a:rPr lang="en-IN" sz="3600" dirty="0">
                <a:solidFill>
                  <a:srgbClr val="92D050"/>
                </a:solidFill>
              </a:rPr>
              <a:t>Traditional methods </a:t>
            </a:r>
          </a:p>
          <a:p>
            <a:pPr marL="457200" indent="-457200">
              <a:buAutoNum type="arabicPeriod"/>
            </a:pPr>
            <a:r>
              <a:rPr lang="en-IN" dirty="0"/>
              <a:t> OCR (optical character recognition)</a:t>
            </a:r>
          </a:p>
          <a:p>
            <a:pPr marL="457200" indent="-457200">
              <a:buAutoNum type="arabicPeriod"/>
            </a:pPr>
            <a:r>
              <a:rPr lang="en-IN" dirty="0" err="1"/>
              <a:t>Tideous</a:t>
            </a:r>
            <a:r>
              <a:rPr lang="en-IN" dirty="0"/>
              <a:t> Time consuming and inefficient</a:t>
            </a:r>
          </a:p>
          <a:p>
            <a:pPr marL="457200" indent="-457200">
              <a:buAutoNum type="arabicPeriod"/>
            </a:pPr>
            <a:r>
              <a:rPr lang="en-IN" dirty="0"/>
              <a:t>Problem statement write subject using chat </a:t>
            </a:r>
            <a:r>
              <a:rPr lang="en-IN" dirty="0" err="1"/>
              <a:t>gpt</a:t>
            </a:r>
            <a:endParaRPr lang="en-IN" dirty="0"/>
          </a:p>
          <a:p>
            <a:pPr marL="457200" indent="-457200">
              <a:buAutoNum type="arabicPeriod"/>
            </a:pPr>
            <a:r>
              <a:rPr lang="en-IN" dirty="0"/>
              <a:t>Convert to pdf</a:t>
            </a:r>
          </a:p>
          <a:p>
            <a:pPr marL="457200" indent="-457200">
              <a:buAutoNum type="arabicPeriod"/>
            </a:pPr>
            <a:r>
              <a:rPr lang="en-IN" dirty="0"/>
              <a:t>Edit it</a:t>
            </a:r>
          </a:p>
          <a:p>
            <a:pPr marL="457200" indent="-457200">
              <a:buAutoNum type="arabicPeriod"/>
            </a:pPr>
            <a:r>
              <a:rPr lang="en-IN" dirty="0"/>
              <a:t>Save it </a:t>
            </a:r>
          </a:p>
          <a:p>
            <a:pPr marL="457200" indent="-457200">
              <a:buAutoNum type="arabicPeriod"/>
            </a:pPr>
            <a:r>
              <a:rPr lang="en-IN" dirty="0"/>
              <a:t>Share it </a:t>
            </a:r>
          </a:p>
          <a:p>
            <a:pPr marL="457200" indent="-457200">
              <a:buAutoNum type="arabicPeriod"/>
            </a:pPr>
            <a:r>
              <a:rPr lang="en-IN" dirty="0"/>
              <a:t>Take printout </a:t>
            </a:r>
          </a:p>
          <a:p>
            <a:pPr marL="457200" indent="-457200">
              <a:buAutoNum type="arabicPeriod"/>
            </a:pPr>
            <a:r>
              <a:rPr lang="en-IN" dirty="0"/>
              <a:t>Get it signed physically</a:t>
            </a:r>
          </a:p>
          <a:p>
            <a:endParaRPr lang="en-IN" dirty="0"/>
          </a:p>
          <a:p>
            <a:pPr marL="457200" indent="-457200"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75782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E2E54C-6D66-4C22-BACA-C19539221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3E342-6FED-1030-92AC-47A94DD3A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88553"/>
            <a:ext cx="16383000" cy="1938992"/>
          </a:xfrm>
        </p:spPr>
        <p:txBody>
          <a:bodyPr/>
          <a:lstStyle/>
          <a:p>
            <a:r>
              <a:rPr lang="en-IN" dirty="0"/>
              <a:t>                                  </a:t>
            </a:r>
            <a:r>
              <a:rPr lang="en-IN" dirty="0">
                <a:solidFill>
                  <a:srgbClr val="FF0000"/>
                </a:solidFill>
              </a:rPr>
              <a:t>Flow chart</a:t>
            </a:r>
            <a:br>
              <a:rPr lang="en-IN" dirty="0"/>
            </a:br>
            <a:r>
              <a:rPr lang="en-IN" dirty="0"/>
              <a:t>     </a:t>
            </a:r>
            <a:r>
              <a:rPr lang="en-IN" dirty="0">
                <a:solidFill>
                  <a:srgbClr val="92D050"/>
                </a:solidFill>
              </a:rPr>
              <a:t>Solution efficient method of document handling</a:t>
            </a:r>
            <a:br>
              <a:rPr lang="en-IN" dirty="0"/>
            </a:b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60B79B-88D4-25A7-86DA-FF33DDE9E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81129"/>
            <a:ext cx="10607621" cy="831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794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ED9C7B-B5AA-FA50-8C6A-E683E52D55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F69B4-26AB-2A84-554E-06D4D08A5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0" y="419100"/>
            <a:ext cx="8419465" cy="738664"/>
          </a:xfrm>
        </p:spPr>
        <p:txBody>
          <a:bodyPr/>
          <a:lstStyle/>
          <a:p>
            <a:r>
              <a:rPr lang="en-IN" sz="4800" dirty="0">
                <a:solidFill>
                  <a:srgbClr val="FF0000"/>
                </a:solidFill>
              </a:rPr>
              <a:t>Workflow</a:t>
            </a:r>
            <a:r>
              <a:rPr lang="en-IN" sz="4800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9D194A-82BD-BCBB-CEDC-434A28BF30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85285" y="1790700"/>
            <a:ext cx="10837544" cy="8494633"/>
          </a:xfrm>
        </p:spPr>
        <p:txBody>
          <a:bodyPr/>
          <a:lstStyle/>
          <a:p>
            <a:r>
              <a:rPr lang="en-IN" dirty="0">
                <a:solidFill>
                  <a:schemeClr val="tx2">
                    <a:lumMod val="40000"/>
                    <a:lumOff val="60000"/>
                  </a:schemeClr>
                </a:solidFill>
              </a:rPr>
              <a:t>Step 1</a:t>
            </a:r>
            <a:r>
              <a:rPr lang="en-IN" dirty="0"/>
              <a:t>:Generate a </a:t>
            </a:r>
            <a:r>
              <a:rPr lang="en-IN" dirty="0" err="1"/>
              <a:t>promt</a:t>
            </a:r>
            <a:r>
              <a:rPr lang="en-IN" dirty="0"/>
              <a:t> and enter the Subject</a:t>
            </a:r>
          </a:p>
          <a:p>
            <a:endParaRPr lang="en-IN" dirty="0"/>
          </a:p>
          <a:p>
            <a:r>
              <a:rPr lang="en-IN" dirty="0">
                <a:solidFill>
                  <a:schemeClr val="tx2">
                    <a:lumMod val="40000"/>
                    <a:lumOff val="60000"/>
                  </a:schemeClr>
                </a:solidFill>
              </a:rPr>
              <a:t>Step 2</a:t>
            </a:r>
            <a:r>
              <a:rPr lang="en-IN" dirty="0"/>
              <a:t>:Click on summarize and the Content gets automatically generated</a:t>
            </a:r>
          </a:p>
          <a:p>
            <a:endParaRPr lang="en-IN" dirty="0"/>
          </a:p>
          <a:p>
            <a:r>
              <a:rPr lang="en-IN" dirty="0">
                <a:solidFill>
                  <a:schemeClr val="tx2">
                    <a:lumMod val="40000"/>
                    <a:lumOff val="60000"/>
                  </a:schemeClr>
                </a:solidFill>
              </a:rPr>
              <a:t>Step 3</a:t>
            </a:r>
            <a:r>
              <a:rPr lang="en-IN" dirty="0"/>
              <a:t>:Edit if required </a:t>
            </a:r>
          </a:p>
          <a:p>
            <a:endParaRPr lang="en-IN" dirty="0"/>
          </a:p>
          <a:p>
            <a:r>
              <a:rPr lang="en-IN" dirty="0">
                <a:solidFill>
                  <a:schemeClr val="tx2">
                    <a:lumMod val="40000"/>
                    <a:lumOff val="60000"/>
                  </a:schemeClr>
                </a:solidFill>
              </a:rPr>
              <a:t>Step 4</a:t>
            </a:r>
            <a:r>
              <a:rPr lang="en-IN" dirty="0"/>
              <a:t>:If not click on Pdf download</a:t>
            </a:r>
          </a:p>
          <a:p>
            <a:endParaRPr lang="en-IN" dirty="0"/>
          </a:p>
          <a:p>
            <a:r>
              <a:rPr lang="en-IN" dirty="0">
                <a:solidFill>
                  <a:schemeClr val="tx2">
                    <a:lumMod val="40000"/>
                    <a:lumOff val="60000"/>
                  </a:schemeClr>
                </a:solidFill>
              </a:rPr>
              <a:t>Step 5</a:t>
            </a:r>
            <a:r>
              <a:rPr lang="en-IN" dirty="0"/>
              <a:t>:Smart sign recommendation system based on Auto assigned for appropriate person according to hierarchy flowchart</a:t>
            </a:r>
          </a:p>
          <a:p>
            <a:r>
              <a:rPr lang="en-IN" dirty="0"/>
              <a:t>Smart document recommendation system using vector database </a:t>
            </a:r>
          </a:p>
          <a:p>
            <a:endParaRPr lang="en-IN" dirty="0"/>
          </a:p>
          <a:p>
            <a:r>
              <a:rPr lang="en-IN" dirty="0">
                <a:solidFill>
                  <a:schemeClr val="tx2">
                    <a:lumMod val="40000"/>
                    <a:lumOff val="60000"/>
                  </a:schemeClr>
                </a:solidFill>
              </a:rPr>
              <a:t>Step 6</a:t>
            </a:r>
            <a:r>
              <a:rPr lang="en-IN" dirty="0"/>
              <a:t>:Author sends file as a email request for client to sign through e sign</a:t>
            </a:r>
          </a:p>
          <a:p>
            <a:endParaRPr lang="en-IN" dirty="0"/>
          </a:p>
          <a:p>
            <a:r>
              <a:rPr lang="en-IN" dirty="0">
                <a:solidFill>
                  <a:srgbClr val="00B050"/>
                </a:solidFill>
              </a:rPr>
              <a:t>3 options for client </a:t>
            </a:r>
          </a:p>
          <a:p>
            <a:endParaRPr lang="en-IN" dirty="0"/>
          </a:p>
          <a:p>
            <a:r>
              <a:rPr lang="en-IN" dirty="0">
                <a:solidFill>
                  <a:srgbClr val="00B050"/>
                </a:solidFill>
              </a:rPr>
              <a:t>1</a:t>
            </a:r>
            <a:r>
              <a:rPr lang="en-IN" dirty="0"/>
              <a:t> reject.  (notifies the author).</a:t>
            </a:r>
          </a:p>
          <a:p>
            <a:r>
              <a:rPr lang="en-IN" dirty="0">
                <a:solidFill>
                  <a:srgbClr val="00B050"/>
                </a:solidFill>
              </a:rPr>
              <a:t>2 </a:t>
            </a:r>
            <a:r>
              <a:rPr lang="en-IN" dirty="0"/>
              <a:t>redirect (notifies the author (author has the right to go either up or down the priority and the client cant redirect it))</a:t>
            </a:r>
          </a:p>
          <a:p>
            <a:r>
              <a:rPr lang="en-IN" dirty="0">
                <a:solidFill>
                  <a:srgbClr val="00B050"/>
                </a:solidFill>
              </a:rPr>
              <a:t>3</a:t>
            </a:r>
            <a:r>
              <a:rPr lang="en-IN" dirty="0"/>
              <a:t> accepts it and signs it </a:t>
            </a:r>
          </a:p>
          <a:p>
            <a:endParaRPr lang="en-IN" dirty="0"/>
          </a:p>
          <a:p>
            <a:r>
              <a:rPr lang="en-IN" dirty="0"/>
              <a:t>If he doesn’t do anything after some time it will again notify him.</a:t>
            </a:r>
          </a:p>
        </p:txBody>
      </p:sp>
    </p:spTree>
    <p:extLst>
      <p:ext uri="{BB962C8B-B14F-4D97-AF65-F5344CB8AC3E}">
        <p14:creationId xmlns:p14="http://schemas.microsoft.com/office/powerpoint/2010/main" val="2626968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337</TotalTime>
  <Words>1621</Words>
  <Application>Microsoft Office PowerPoint</Application>
  <PresentationFormat>Custom</PresentationFormat>
  <Paragraphs>146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Arial Black</vt:lpstr>
      <vt:lpstr>Arial MT</vt:lpstr>
      <vt:lpstr>Calibri</vt:lpstr>
      <vt:lpstr>Tahoma</vt:lpstr>
      <vt:lpstr>Office Theme</vt:lpstr>
      <vt:lpstr>Hack4soc 2.0</vt:lpstr>
      <vt:lpstr>Team Name : Pinnacle Performers Theme : " Seamless workflows with smart document handling:                    AI document management with smart FINTECH integration " </vt:lpstr>
      <vt:lpstr>PRoBLEM sTATEMENT</vt:lpstr>
      <vt:lpstr>SoLuTioN</vt:lpstr>
      <vt:lpstr>DATA FLoW DIAGRAM (DFD) pinnacle performers  pinnacle docs:</vt:lpstr>
      <vt:lpstr>Technology Stack</vt:lpstr>
      <vt:lpstr>Generative ai for efficient document handling</vt:lpstr>
      <vt:lpstr>                                  Flow chart      Solution efficient method of document handling </vt:lpstr>
      <vt:lpstr>Workflow </vt:lpstr>
      <vt:lpstr>Features we couldn’t add</vt:lpstr>
      <vt:lpstr>Features we couldn’t add           database integration</vt:lpstr>
      <vt:lpstr>1.Document storage/management  2.person to get registered on software   3.sign(user authentication using firebase) stored in firebase cloud.    </vt:lpstr>
      <vt:lpstr>Value addition and cost effective solution</vt:lpstr>
      <vt:lpstr>BUsINEss scoPE</vt:lpstr>
      <vt:lpstr>socIETAL RELEVANcE</vt:lpstr>
      <vt:lpstr>socIETAL RELEVANcE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Hack4soc 2.0</dc:title>
  <dc:creator>Guruprasad K</dc:creator>
  <cp:lastModifiedBy>Guruprasad K</cp:lastModifiedBy>
  <cp:revision>1</cp:revision>
  <dcterms:created xsi:type="dcterms:W3CDTF">2024-02-03T23:30:34Z</dcterms:created>
  <dcterms:modified xsi:type="dcterms:W3CDTF">2024-02-04T05:07:57Z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2024-01-27T00:00:00Z</vt:filetime>
  </property>
  <property fmtid="{D5CDD505-2E9C-101B-9397-08002B2CF9AE}" pid="3" name="LastSaved">
    <vt:filetime>2024-02-03T00:00:00Z</vt:filetime>
  </property>
</Properties>
</file>